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6" r:id="rId2"/>
    <p:sldMasterId id="2147483686" r:id="rId3"/>
  </p:sldMasterIdLst>
  <p:notesMasterIdLst>
    <p:notesMasterId r:id="rId13"/>
  </p:notesMasterIdLst>
  <p:sldIdLst>
    <p:sldId id="297" r:id="rId4"/>
    <p:sldId id="293" r:id="rId5"/>
    <p:sldId id="296" r:id="rId6"/>
    <p:sldId id="303" r:id="rId7"/>
    <p:sldId id="298" r:id="rId8"/>
    <p:sldId id="301" r:id="rId9"/>
    <p:sldId id="300" r:id="rId10"/>
    <p:sldId id="295" r:id="rId11"/>
    <p:sldId id="302" r:id="rId12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 자료" id="{BB92E9DB-BCCB-463C-A316-CEB7D64F1861}">
          <p14:sldIdLst>
            <p14:sldId id="297"/>
            <p14:sldId id="293"/>
            <p14:sldId id="296"/>
            <p14:sldId id="303"/>
            <p14:sldId id="298"/>
            <p14:sldId id="301"/>
            <p14:sldId id="300"/>
            <p14:sldId id="29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C9F"/>
    <a:srgbClr val="00AF4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9" autoAdjust="0"/>
    <p:restoredTop sz="94660"/>
  </p:normalViewPr>
  <p:slideViewPr>
    <p:cSldViewPr>
      <p:cViewPr varScale="1">
        <p:scale>
          <a:sx n="115" d="100"/>
          <a:sy n="115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0F875-AF0B-4CCA-A9C0-D2E2934423C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6641E-1173-4B6C-8C3A-ABDC043E8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1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548680"/>
            <a:ext cx="2208245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047880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6096000" y="6524629"/>
            <a:ext cx="5760640" cy="333375"/>
          </a:xfrm>
          <a:prstGeom prst="rect">
            <a:avLst/>
          </a:prstGeom>
        </p:spPr>
        <p:txBody>
          <a:bodyPr vert="horz" lIns="9144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11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/ 16 PAGE</a:t>
            </a:r>
            <a:endParaRPr lang="ko-KR" altLang="en-US" sz="110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현대베트남조선 현황</a:t>
            </a:r>
          </a:p>
        </p:txBody>
      </p:sp>
    </p:spTree>
    <p:extLst>
      <p:ext uri="{BB962C8B-B14F-4D97-AF65-F5344CB8AC3E}">
        <p14:creationId xmlns:p14="http://schemas.microsoft.com/office/powerpoint/2010/main" val="16211958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065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현대베트남조선 현황</a:t>
            </a:r>
          </a:p>
        </p:txBody>
      </p:sp>
    </p:spTree>
    <p:extLst>
      <p:ext uri="{BB962C8B-B14F-4D97-AF65-F5344CB8AC3E}">
        <p14:creationId xmlns:p14="http://schemas.microsoft.com/office/powerpoint/2010/main" val="3329354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72"/>
          <a:stretch/>
        </p:blipFill>
        <p:spPr>
          <a:xfrm>
            <a:off x="609331" y="351041"/>
            <a:ext cx="2177250" cy="43488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B35E44-33E5-2DC1-2921-7F43CFD8B7EA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14" y="-9771"/>
            <a:ext cx="6335093" cy="68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5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" y="484866"/>
            <a:ext cx="2274982" cy="346431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8103337" y="5351"/>
            <a:ext cx="4088663" cy="6852649"/>
            <a:chOff x="6169528" y="0"/>
            <a:chExt cx="2974473" cy="6858004"/>
          </a:xfrm>
        </p:grpSpPr>
        <p:sp>
          <p:nvSpPr>
            <p:cNvPr id="7" name="자유형 6"/>
            <p:cNvSpPr/>
            <p:nvPr userDrawn="1"/>
          </p:nvSpPr>
          <p:spPr>
            <a:xfrm>
              <a:off x="6171188" y="3"/>
              <a:ext cx="2972813" cy="2288165"/>
            </a:xfrm>
            <a:custGeom>
              <a:avLst/>
              <a:gdLst>
                <a:gd name="connsiteX0" fmla="*/ 0 w 3963750"/>
                <a:gd name="connsiteY0" fmla="*/ 0 h 2288165"/>
                <a:gd name="connsiteX1" fmla="*/ 3963750 w 3963750"/>
                <a:gd name="connsiteY1" fmla="*/ 0 h 2288165"/>
                <a:gd name="connsiteX2" fmla="*/ 3963750 w 3963750"/>
                <a:gd name="connsiteY2" fmla="*/ 2288165 h 22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3750" h="2288165">
                  <a:moveTo>
                    <a:pt x="0" y="0"/>
                  </a:moveTo>
                  <a:lnTo>
                    <a:pt x="3963750" y="0"/>
                  </a:lnTo>
                  <a:lnTo>
                    <a:pt x="3963750" y="2288165"/>
                  </a:lnTo>
                  <a:close/>
                </a:path>
              </a:pathLst>
            </a:custGeom>
            <a:solidFill>
              <a:srgbClr val="00E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6171363" y="3426017"/>
              <a:ext cx="2972638" cy="3431987"/>
            </a:xfrm>
            <a:custGeom>
              <a:avLst/>
              <a:gdLst>
                <a:gd name="connsiteX0" fmla="*/ 1978645 w 3963517"/>
                <a:gd name="connsiteY0" fmla="*/ 0 h 3431987"/>
                <a:gd name="connsiteX1" fmla="*/ 3963188 w 3963517"/>
                <a:gd name="connsiteY1" fmla="*/ 3431986 h 3431987"/>
                <a:gd name="connsiteX2" fmla="*/ 3963517 w 3963517"/>
                <a:gd name="connsiteY2" fmla="*/ 3431986 h 3431987"/>
                <a:gd name="connsiteX3" fmla="*/ 3963517 w 3963517"/>
                <a:gd name="connsiteY3" fmla="*/ 3431987 h 3431987"/>
                <a:gd name="connsiteX4" fmla="*/ 0 w 3963517"/>
                <a:gd name="connsiteY4" fmla="*/ 3431987 h 34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517" h="3431987">
                  <a:moveTo>
                    <a:pt x="1978645" y="0"/>
                  </a:moveTo>
                  <a:lnTo>
                    <a:pt x="3963188" y="3431986"/>
                  </a:lnTo>
                  <a:lnTo>
                    <a:pt x="3963517" y="3431986"/>
                  </a:lnTo>
                  <a:lnTo>
                    <a:pt x="3963517" y="3431987"/>
                  </a:lnTo>
                  <a:lnTo>
                    <a:pt x="0" y="3431987"/>
                  </a:lnTo>
                  <a:close/>
                </a:path>
              </a:pathLst>
            </a:custGeom>
            <a:solidFill>
              <a:srgbClr val="0082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6169528" y="0"/>
              <a:ext cx="2974472" cy="6858000"/>
            </a:xfrm>
            <a:custGeom>
              <a:avLst/>
              <a:gdLst>
                <a:gd name="connsiteX0" fmla="*/ 0 w 3965962"/>
                <a:gd name="connsiteY0" fmla="*/ 0 h 6858000"/>
                <a:gd name="connsiteX1" fmla="*/ 2212 w 3965962"/>
                <a:gd name="connsiteY1" fmla="*/ 0 h 6858000"/>
                <a:gd name="connsiteX2" fmla="*/ 3965962 w 3965962"/>
                <a:gd name="connsiteY2" fmla="*/ 2288165 h 6858000"/>
                <a:gd name="connsiteX3" fmla="*/ 3965962 w 3965962"/>
                <a:gd name="connsiteY3" fmla="*/ 6858000 h 6858000"/>
                <a:gd name="connsiteX4" fmla="*/ 3965633 w 3965962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5962" h="6858000">
                  <a:moveTo>
                    <a:pt x="0" y="0"/>
                  </a:moveTo>
                  <a:lnTo>
                    <a:pt x="2212" y="0"/>
                  </a:lnTo>
                  <a:lnTo>
                    <a:pt x="3965962" y="2288165"/>
                  </a:lnTo>
                  <a:lnTo>
                    <a:pt x="3965962" y="6858000"/>
                  </a:lnTo>
                  <a:lnTo>
                    <a:pt x="3965633" y="6858000"/>
                  </a:lnTo>
                  <a:close/>
                </a:path>
              </a:pathLst>
            </a:custGeom>
            <a:solidFill>
              <a:srgbClr val="00A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07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25" y="-5277"/>
            <a:ext cx="12189575" cy="685623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3" y="6690738"/>
            <a:ext cx="12192000" cy="167262"/>
          </a:xfrm>
          <a:prstGeom prst="rect">
            <a:avLst/>
          </a:prstGeom>
          <a:solidFill>
            <a:srgbClr val="034EA2"/>
          </a:solidFill>
          <a:ln w="9525">
            <a:noFill/>
            <a:miter lim="800000"/>
            <a:headEnd/>
            <a:tailEnd/>
          </a:ln>
        </p:spPr>
        <p:txBody>
          <a:bodyPr vert="horz" wrap="square" lIns="84968" tIns="42484" rIns="84968" bIns="42484" numCol="1" anchor="t" anchorCtr="0" compatLnSpc="1">
            <a:prstTxWarp prst="textNoShape">
              <a:avLst/>
            </a:prstTxWarp>
          </a:bodyPr>
          <a:lstStyle/>
          <a:p>
            <a:pPr marL="0" algn="l" defTabSz="927082" rtl="0" eaLnBrk="1" latinLnBrk="1" hangingPunct="1"/>
            <a:endParaRPr lang="ko-KR" altLang="en-US" sz="1858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7" y="603243"/>
            <a:ext cx="1567619" cy="1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8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575044" y="744143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5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슬라이드(C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75044" y="1061537"/>
            <a:ext cx="1104192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9008049" y="929032"/>
            <a:ext cx="2486996" cy="9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altLang="ko-KR" sz="929" baseline="30000" dirty="0">
                <a:gradFill>
                  <a:gsLst>
                    <a:gs pos="0">
                      <a:srgbClr val="034EA2"/>
                    </a:gs>
                    <a:gs pos="100000">
                      <a:srgbClr val="034EA2"/>
                    </a:gs>
                  </a:gsLst>
                  <a:lin ang="5400000" scaled="0"/>
                </a:gradFill>
                <a:latin typeface="현대체 Medium" pitchFamily="18" charset="-127"/>
                <a:ea typeface="현대체 Medium" pitchFamily="18" charset="-127"/>
                <a:cs typeface="현대체 Medium" pitchFamily="18" charset="-127"/>
              </a:rPr>
              <a:t>HYUNDAI HEAVY INDUSTRIES HOLDINGS</a:t>
            </a:r>
          </a:p>
        </p:txBody>
      </p:sp>
      <p:sp>
        <p:nvSpPr>
          <p:cNvPr id="8" name="Rectangle 17"/>
          <p:cNvSpPr>
            <a:spLocks noChangeArrowheads="1"/>
          </p:cNvSpPr>
          <p:nvPr userDrawn="1"/>
        </p:nvSpPr>
        <p:spPr bwMode="auto">
          <a:xfrm flipH="1">
            <a:off x="11533730" y="6579976"/>
            <a:ext cx="484389" cy="1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r">
              <a:lnSpc>
                <a:spcPct val="100000"/>
              </a:lnSpc>
              <a:defRPr/>
            </a:pPr>
            <a:fld id="{2BB8872E-4CE4-4DE7-BA1A-F3F28E5123FF}" type="slidenum">
              <a:rPr lang="en-US" altLang="ko-KR" sz="1022" i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itchFamily="34" charset="0"/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ko-KR" sz="1022" i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305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24">
          <p15:clr>
            <a:srgbClr val="FBAE40"/>
          </p15:clr>
        </p15:guide>
        <p15:guide id="2" pos="413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.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Untitled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" y="-23283"/>
            <a:ext cx="12190925" cy="6856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31" y="2594916"/>
            <a:ext cx="10516312" cy="13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20000"/>
              </a:lnSpc>
              <a:defRPr lang="ko-KR" altLang="en-US" sz="3025" spc="0" baseline="0">
                <a:solidFill>
                  <a:srgbClr val="034EA2"/>
                </a:solidFill>
                <a:latin typeface="현대체 Bold" panose="02020603020101020101" pitchFamily="18" charset="-127"/>
                <a:ea typeface="현대체 Bold" panose="02020603020101020101" pitchFamily="18" charset="-127"/>
                <a:cs typeface="현대체 Bold" pitchFamily="18" charset="-127"/>
              </a:defRPr>
            </a:lvl1pPr>
          </a:lstStyle>
          <a:p>
            <a:pPr marL="0" lvl="0" algn="ctr" defTabSz="943400">
              <a:lnSpc>
                <a:spcPts val="2987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766772" y="4266186"/>
            <a:ext cx="2658462" cy="45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324" baseline="0">
                <a:solidFill>
                  <a:schemeClr val="bg1">
                    <a:lumMod val="50000"/>
                  </a:schemeClr>
                </a:solidFill>
                <a:latin typeface="현대체 Light" panose="02020603020101020101" pitchFamily="18" charset="-127"/>
                <a:ea typeface="현대체 Light" panose="0202060302010102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13" y="5767927"/>
            <a:ext cx="2265680" cy="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3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609278" y="707962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6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Untitled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" y="-23283"/>
            <a:ext cx="12190925" cy="6856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31" y="2594916"/>
            <a:ext cx="10516312" cy="13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20000"/>
              </a:lnSpc>
              <a:defRPr lang="ko-KR" altLang="en-US" sz="3025" spc="0" baseline="0">
                <a:solidFill>
                  <a:srgbClr val="034EA2"/>
                </a:solidFill>
                <a:latin typeface="현대체 Bold" panose="02020603020101020101" pitchFamily="18" charset="-127"/>
                <a:ea typeface="현대체 Bold" panose="02020603020101020101" pitchFamily="18" charset="-127"/>
                <a:cs typeface="현대체 Bold" pitchFamily="18" charset="-127"/>
              </a:defRPr>
            </a:lvl1pPr>
          </a:lstStyle>
          <a:p>
            <a:pPr marL="0" lvl="0" algn="ctr" defTabSz="943400">
              <a:lnSpc>
                <a:spcPts val="2987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766772" y="4266186"/>
            <a:ext cx="2658462" cy="45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324" baseline="0">
                <a:solidFill>
                  <a:schemeClr val="bg1">
                    <a:lumMod val="50000"/>
                  </a:schemeClr>
                </a:solidFill>
                <a:latin typeface="현대체 Light" panose="02020603020101020101" pitchFamily="18" charset="-127"/>
                <a:ea typeface="현대체 Light" panose="0202060302010102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7" y="5938246"/>
            <a:ext cx="2453140" cy="3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929352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" y="0"/>
            <a:ext cx="12192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91" dirty="0">
              <a:solidFill>
                <a:prstClr val="white"/>
              </a:solidFill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1E27B5-F560-4731-BFD9-D0339DBF0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49" y="526891"/>
            <a:ext cx="1821268" cy="309829"/>
          </a:xfrm>
          <a:prstGeom prst="rect">
            <a:avLst/>
          </a:prstGeom>
        </p:spPr>
      </p:pic>
      <p:sp>
        <p:nvSpPr>
          <p:cNvPr id="4" name="슬라이드 번호 개체 틀 5"/>
          <p:cNvSpPr>
            <a:spLocks noGrp="1"/>
          </p:cNvSpPr>
          <p:nvPr userDrawn="1"/>
        </p:nvSpPr>
        <p:spPr>
          <a:xfrm>
            <a:off x="11413515" y="6525344"/>
            <a:ext cx="492773" cy="419400"/>
          </a:xfrm>
          <a:prstGeom prst="rect">
            <a:avLst/>
          </a:prstGeom>
        </p:spPr>
        <p:txBody>
          <a:bodyPr vert="horz" lIns="86466" tIns="43233" rIns="86466" bIns="4323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0D43A2-EA2B-4EB9-866F-F3FE83B08F6F}" type="slidenum">
              <a:rPr lang="ko-KR" altLang="en-US" sz="1135" smtClean="0">
                <a:latin typeface="현대체Medium" panose="02020603020101020101" pitchFamily="18" charset="-127"/>
                <a:ea typeface="현대체Medium" panose="02020603020101020101" pitchFamily="18" charset="-127"/>
              </a:rPr>
              <a:t>‹#›</a:t>
            </a:fld>
            <a:endParaRPr lang="ko-KR" altLang="en-US" sz="1135" dirty="0"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sp>
        <p:nvSpPr>
          <p:cNvPr id="5" name="TextBox 16"/>
          <p:cNvSpPr txBox="1"/>
          <p:nvPr userDrawn="1"/>
        </p:nvSpPr>
        <p:spPr>
          <a:xfrm>
            <a:off x="9942163" y="161654"/>
            <a:ext cx="1717739" cy="296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L="0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4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9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7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1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5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631"/>
            <a:r>
              <a:rPr lang="ko-KR" altLang="en-US" sz="1324" b="1" dirty="0">
                <a:solidFill>
                  <a:srgbClr val="FF0000"/>
                </a:solidFill>
                <a:latin typeface="현대체Medium" panose="02020603020101020101" pitchFamily="18" charset="-127"/>
                <a:ea typeface="현대체Medium" panose="02020603020101020101" pitchFamily="18" charset="-127"/>
              </a:rPr>
              <a:t>대 외 비</a:t>
            </a:r>
          </a:p>
        </p:txBody>
      </p:sp>
    </p:spTree>
    <p:extLst>
      <p:ext uri="{BB962C8B-B14F-4D97-AF65-F5344CB8AC3E}">
        <p14:creationId xmlns:p14="http://schemas.microsoft.com/office/powerpoint/2010/main" val="2441063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4096" y="2753139"/>
            <a:ext cx="9703904" cy="756824"/>
          </a:xfrm>
        </p:spPr>
        <p:txBody>
          <a:bodyPr lIns="0" tIns="0" rIns="0" bIns="0" anchor="ctr">
            <a:normAutofit/>
          </a:bodyPr>
          <a:lstStyle>
            <a:lvl1pPr algn="l">
              <a:defRPr sz="4000">
                <a:solidFill>
                  <a:schemeClr val="accent3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4096" y="3589284"/>
            <a:ext cx="9703904" cy="372899"/>
          </a:xfrm>
        </p:spPr>
        <p:txBody>
          <a:bodyPr/>
          <a:lstStyle>
            <a:lvl1pPr marL="0" indent="0" algn="l">
              <a:buNone/>
              <a:defRPr sz="2400"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4BCF6-4820-4E2A-B793-37DCE6E42A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8226038" y="0"/>
            <a:ext cx="3965962" cy="6858001"/>
            <a:chOff x="8226038" y="0"/>
            <a:chExt cx="3965962" cy="6858001"/>
          </a:xfrm>
        </p:grpSpPr>
        <p:sp>
          <p:nvSpPr>
            <p:cNvPr id="7" name="자유형 6"/>
            <p:cNvSpPr/>
            <p:nvPr userDrawn="1"/>
          </p:nvSpPr>
          <p:spPr>
            <a:xfrm>
              <a:off x="8228250" y="0"/>
              <a:ext cx="3963750" cy="2288165"/>
            </a:xfrm>
            <a:custGeom>
              <a:avLst/>
              <a:gdLst>
                <a:gd name="connsiteX0" fmla="*/ 0 w 3963750"/>
                <a:gd name="connsiteY0" fmla="*/ 0 h 2288165"/>
                <a:gd name="connsiteX1" fmla="*/ 3963750 w 3963750"/>
                <a:gd name="connsiteY1" fmla="*/ 0 h 2288165"/>
                <a:gd name="connsiteX2" fmla="*/ 3963750 w 3963750"/>
                <a:gd name="connsiteY2" fmla="*/ 2288165 h 22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3750" h="2288165">
                  <a:moveTo>
                    <a:pt x="0" y="0"/>
                  </a:moveTo>
                  <a:lnTo>
                    <a:pt x="3963750" y="0"/>
                  </a:lnTo>
                  <a:lnTo>
                    <a:pt x="3963750" y="2288165"/>
                  </a:lnTo>
                  <a:close/>
                </a:path>
              </a:pathLst>
            </a:custGeom>
            <a:solidFill>
              <a:srgbClr val="00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8228483" y="3426014"/>
              <a:ext cx="3963517" cy="3431987"/>
            </a:xfrm>
            <a:custGeom>
              <a:avLst/>
              <a:gdLst>
                <a:gd name="connsiteX0" fmla="*/ 1978645 w 3963517"/>
                <a:gd name="connsiteY0" fmla="*/ 0 h 3431987"/>
                <a:gd name="connsiteX1" fmla="*/ 3963188 w 3963517"/>
                <a:gd name="connsiteY1" fmla="*/ 3431986 h 3431987"/>
                <a:gd name="connsiteX2" fmla="*/ 3963517 w 3963517"/>
                <a:gd name="connsiteY2" fmla="*/ 3431986 h 3431987"/>
                <a:gd name="connsiteX3" fmla="*/ 3963517 w 3963517"/>
                <a:gd name="connsiteY3" fmla="*/ 3431987 h 3431987"/>
                <a:gd name="connsiteX4" fmla="*/ 0 w 3963517"/>
                <a:gd name="connsiteY4" fmla="*/ 3431987 h 34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517" h="3431987">
                  <a:moveTo>
                    <a:pt x="1978645" y="0"/>
                  </a:moveTo>
                  <a:lnTo>
                    <a:pt x="3963188" y="3431986"/>
                  </a:lnTo>
                  <a:lnTo>
                    <a:pt x="3963517" y="3431986"/>
                  </a:lnTo>
                  <a:lnTo>
                    <a:pt x="3963517" y="3431987"/>
                  </a:lnTo>
                  <a:lnTo>
                    <a:pt x="0" y="3431987"/>
                  </a:lnTo>
                  <a:close/>
                </a:path>
              </a:pathLst>
            </a:custGeom>
            <a:solidFill>
              <a:srgbClr val="00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8226038" y="0"/>
              <a:ext cx="3965962" cy="6858000"/>
            </a:xfrm>
            <a:custGeom>
              <a:avLst/>
              <a:gdLst>
                <a:gd name="connsiteX0" fmla="*/ 0 w 3965962"/>
                <a:gd name="connsiteY0" fmla="*/ 0 h 6858000"/>
                <a:gd name="connsiteX1" fmla="*/ 2212 w 3965962"/>
                <a:gd name="connsiteY1" fmla="*/ 0 h 6858000"/>
                <a:gd name="connsiteX2" fmla="*/ 3965962 w 3965962"/>
                <a:gd name="connsiteY2" fmla="*/ 2288165 h 6858000"/>
                <a:gd name="connsiteX3" fmla="*/ 3965962 w 3965962"/>
                <a:gd name="connsiteY3" fmla="*/ 6858000 h 6858000"/>
                <a:gd name="connsiteX4" fmla="*/ 3965633 w 3965962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5962" h="6858000">
                  <a:moveTo>
                    <a:pt x="0" y="0"/>
                  </a:moveTo>
                  <a:lnTo>
                    <a:pt x="2212" y="0"/>
                  </a:lnTo>
                  <a:lnTo>
                    <a:pt x="3965962" y="2288165"/>
                  </a:lnTo>
                  <a:lnTo>
                    <a:pt x="3965962" y="6858000"/>
                  </a:lnTo>
                  <a:lnTo>
                    <a:pt x="3965633" y="6858000"/>
                  </a:lnTo>
                  <a:close/>
                </a:path>
              </a:pathLst>
            </a:custGeom>
            <a:solidFill>
              <a:srgbClr val="00A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24723"/>
            <a:ext cx="2520855" cy="337706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10344472" y="143340"/>
            <a:ext cx="1771170" cy="3725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  <a:cs typeface="현대체 Bold" pitchFamily="18" charset="-127"/>
              </a:rPr>
              <a:t>CONFIENDTIAL</a:t>
            </a:r>
            <a:endParaRPr lang="ko-KR" altLang="en-US" sz="1800" dirty="0">
              <a:solidFill>
                <a:srgbClr val="FF0000"/>
              </a:solidFill>
              <a:latin typeface="HD현대체 Bold" panose="02090600000101010101" pitchFamily="18" charset="-127"/>
              <a:ea typeface="HD현대체 Bold" panose="02090600000101010101" pitchFamily="18" charset="-127"/>
              <a:cs typeface="현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56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정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408" y="307464"/>
            <a:ext cx="8208912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0">
                <a:solidFill>
                  <a:schemeClr val="accent1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1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43204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0" y="430798"/>
            <a:ext cx="1882578" cy="25219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0776520" y="6526850"/>
            <a:ext cx="1079624" cy="332656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46">
              <a:defRPr/>
            </a:pPr>
            <a:r>
              <a:rPr lang="ko-KR" altLang="en-US" sz="1050" dirty="0" smtClean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 </a:t>
            </a:r>
            <a:fld id="{FDD7FE29-AB3E-4B99-9848-DD76AA980355}" type="slidenum">
              <a:rPr lang="ko-KR" altLang="en-US" sz="1050" smtClean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‹#›</a:t>
            </a:fld>
            <a:r>
              <a:rPr lang="en-US" altLang="ko-KR" sz="1050" dirty="0" smtClean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/ 19</a:t>
            </a:r>
            <a:endParaRPr lang="ko-KR" altLang="en-US" sz="1050" dirty="0">
              <a:solidFill>
                <a:srgbClr val="373737">
                  <a:lumMod val="60000"/>
                  <a:lumOff val="40000"/>
                </a:srgbClr>
              </a:solidFill>
              <a:latin typeface="HD현대체 OTF  Medium" panose="02090600000101010101" pitchFamily="18" charset="-127"/>
              <a:ea typeface="HD현대체 OTF  Medium" panose="0209060000010101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0992792" y="6526850"/>
            <a:ext cx="575568" cy="332656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46">
              <a:defRPr/>
            </a:pPr>
            <a:r>
              <a:rPr lang="ko-KR" altLang="en-US" sz="1050" dirty="0" smtClean="0">
                <a:solidFill>
                  <a:srgbClr val="373737">
                    <a:lumMod val="60000"/>
                    <a:lumOff val="40000"/>
                  </a:srgbClr>
                </a:solidFill>
                <a:latin typeface="현대체Light" panose="02020603020101020101" pitchFamily="18" charset="-127"/>
                <a:ea typeface="현대체Light" panose="02020603020101020101" pitchFamily="18" charset="-127"/>
              </a:rPr>
              <a:t> </a:t>
            </a:r>
            <a:endParaRPr lang="ko-KR" altLang="en-US" sz="1050" dirty="0">
              <a:solidFill>
                <a:srgbClr val="373737">
                  <a:lumMod val="60000"/>
                  <a:lumOff val="40000"/>
                </a:srgbClr>
              </a:solidFill>
              <a:latin typeface="현대체Light" panose="02020603020101020101" pitchFamily="18" charset="-127"/>
              <a:ea typeface="현대체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7931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D현대체 OTF  Light" panose="02090600000101010101" pitchFamily="18" charset="-127"/>
                <a:ea typeface="HD현대체 OTF  Light" panose="02090600000101010101" pitchFamily="18" charset="-127"/>
              </a:rPr>
              <a:t>디지털생산혁신센터</a:t>
            </a:r>
          </a:p>
        </p:txBody>
      </p:sp>
    </p:spTree>
    <p:extLst>
      <p:ext uri="{BB962C8B-B14F-4D97-AF65-F5344CB8AC3E}">
        <p14:creationId xmlns:p14="http://schemas.microsoft.com/office/powerpoint/2010/main" val="20081534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 flipH="1">
            <a:off x="11324275" y="6449758"/>
            <a:ext cx="484389" cy="1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r">
              <a:lnSpc>
                <a:spcPct val="100000"/>
              </a:lnSpc>
              <a:defRPr/>
            </a:pPr>
            <a:fld id="{2BB8872E-4CE4-4DE7-BA1A-F3F28E5123FF}" type="slidenum">
              <a:rPr lang="en-US" altLang="ko-KR" sz="743" i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itchFamily="34" charset="0"/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ko-KR" sz="743" i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575044" y="744143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10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025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" pos="211" userDrawn="1">
          <p15:clr>
            <a:srgbClr val="FBAE40"/>
          </p15:clr>
        </p15:guide>
        <p15:guide id="5" orient="horz" pos="4065" userDrawn="1">
          <p15:clr>
            <a:srgbClr val="FBAE40"/>
          </p15:clr>
        </p15:guide>
        <p15:guide id="6" orient="horz" pos="618" userDrawn="1">
          <p15:clr>
            <a:srgbClr val="FBAE40"/>
          </p15:clr>
        </p15:guide>
        <p15:guide id="7" pos="30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3068960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현대체Bold" panose="02020603020101020101" pitchFamily="18" charset="-127"/>
                <a:ea typeface="현대체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54058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6923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자유형 13"/>
          <p:cNvSpPr/>
          <p:nvPr userDrawn="1"/>
        </p:nvSpPr>
        <p:spPr>
          <a:xfrm>
            <a:off x="713718" y="44299"/>
            <a:ext cx="11490983" cy="648032"/>
          </a:xfrm>
          <a:custGeom>
            <a:avLst/>
            <a:gdLst>
              <a:gd name="connsiteX0" fmla="*/ 238210 w 8618237"/>
              <a:gd name="connsiteY0" fmla="*/ 0 h 648032"/>
              <a:gd name="connsiteX1" fmla="*/ 8618237 w 8618237"/>
              <a:gd name="connsiteY1" fmla="*/ 0 h 648032"/>
              <a:gd name="connsiteX2" fmla="*/ 8618237 w 8618237"/>
              <a:gd name="connsiteY2" fmla="*/ 648032 h 648032"/>
              <a:gd name="connsiteX3" fmla="*/ 0 w 8618237"/>
              <a:gd name="connsiteY3" fmla="*/ 648032 h 64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8237" h="648032">
                <a:moveTo>
                  <a:pt x="238210" y="0"/>
                </a:moveTo>
                <a:lnTo>
                  <a:pt x="8618237" y="0"/>
                </a:lnTo>
                <a:lnTo>
                  <a:pt x="8618237" y="648032"/>
                </a:lnTo>
                <a:lnTo>
                  <a:pt x="0" y="6480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33867" y="140466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0">
                <a:solidFill>
                  <a:schemeClr val="accent1"/>
                </a:solidFill>
                <a:latin typeface="현대체Bold" panose="02020603020101020101" pitchFamily="18" charset="-127"/>
                <a:ea typeface="현대체Bold" panose="0202060302010102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83238" y="680549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36" y="431304"/>
            <a:ext cx="1536571" cy="177326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-11083" y="6813376"/>
            <a:ext cx="12203084" cy="0"/>
          </a:xfrm>
          <a:prstGeom prst="line">
            <a:avLst/>
          </a:prstGeom>
          <a:ln w="92075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98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66" userDrawn="1">
          <p15:clr>
            <a:srgbClr val="FBAE40"/>
          </p15:clr>
        </p15:guide>
        <p15:guide id="2" pos="5465">
          <p15:clr>
            <a:srgbClr val="FBAE40"/>
          </p15:clr>
        </p15:guide>
        <p15:guide id="4" pos="347" userDrawn="1">
          <p15:clr>
            <a:srgbClr val="FBAE40"/>
          </p15:clr>
        </p15:guide>
        <p15:guide id="5" orient="horz" pos="4065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D현대체 OTF  Light" panose="02090600000101010101" pitchFamily="18" charset="-127"/>
                <a:ea typeface="HD현대체 OTF  Light" panose="02090600000101010101" pitchFamily="18" charset="-127"/>
              </a:rPr>
              <a:t>디지털생산혁신센터</a:t>
            </a:r>
          </a:p>
        </p:txBody>
      </p:sp>
    </p:spTree>
    <p:extLst>
      <p:ext uri="{BB962C8B-B14F-4D97-AF65-F5344CB8AC3E}">
        <p14:creationId xmlns:p14="http://schemas.microsoft.com/office/powerpoint/2010/main" val="8638154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430388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506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1179">
          <p15:clr>
            <a:srgbClr val="FBAE40"/>
          </p15:clr>
        </p15:guide>
        <p15:guide id="5" orient="horz" pos="3385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3068960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781898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6144-5DBB-48AC-89CB-E7191A418CD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F811-C9E4-4044-82AA-CC750DD41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5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iming>
    <p:tnLst>
      <p:par>
        <p:cTn id="1" dur="indefinite" restart="never" nodeType="tmRoot"/>
      </p:par>
    </p:tnLst>
  </p:timing>
  <p:txStyles>
    <p:titleStyle>
      <a:lvl1pPr algn="l" defTabSz="927082" rtl="0" eaLnBrk="1" latinLnBrk="1" hangingPunct="1">
        <a:lnSpc>
          <a:spcPct val="90000"/>
        </a:lnSpc>
        <a:spcBef>
          <a:spcPct val="0"/>
        </a:spcBef>
        <a:buNone/>
        <a:defRPr sz="44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0" indent="-231770" algn="l" defTabSz="927082" rtl="0" eaLnBrk="1" latinLnBrk="1" hangingPunct="1">
        <a:lnSpc>
          <a:spcPct val="90000"/>
        </a:lnSpc>
        <a:spcBef>
          <a:spcPts val="1014"/>
        </a:spcBef>
        <a:buFont typeface="Arial" panose="020B0604020202020204" pitchFamily="34" charset="0"/>
        <a:buChar char="•"/>
        <a:defRPr sz="2881" kern="1200">
          <a:solidFill>
            <a:schemeClr val="tx1"/>
          </a:solidFill>
          <a:latin typeface="+mn-lt"/>
          <a:ea typeface="+mn-ea"/>
          <a:cs typeface="+mn-cs"/>
        </a:defRPr>
      </a:lvl1pPr>
      <a:lvl2pPr marL="695311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2416" kern="1200">
          <a:solidFill>
            <a:schemeClr val="tx1"/>
          </a:solidFill>
          <a:latin typeface="+mn-lt"/>
          <a:ea typeface="+mn-ea"/>
          <a:cs typeface="+mn-cs"/>
        </a:defRPr>
      </a:lvl2pPr>
      <a:lvl3pPr marL="1158853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2044" kern="1200">
          <a:solidFill>
            <a:schemeClr val="tx1"/>
          </a:solidFill>
          <a:latin typeface="+mn-lt"/>
          <a:ea typeface="+mn-ea"/>
          <a:cs typeface="+mn-cs"/>
        </a:defRPr>
      </a:lvl3pPr>
      <a:lvl4pPr marL="1622394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4pPr>
      <a:lvl5pPr marL="2085935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5pPr>
      <a:lvl6pPr marL="2549477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6pPr>
      <a:lvl7pPr marL="3013017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7pPr>
      <a:lvl8pPr marL="3476559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8pPr>
      <a:lvl9pPr marL="3940101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1pPr>
      <a:lvl2pPr marL="463541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2pPr>
      <a:lvl3pPr marL="927082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390624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4pPr>
      <a:lvl5pPr marL="1854166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5pPr>
      <a:lvl6pPr marL="2317706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6pPr>
      <a:lvl7pPr marL="2781248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7pPr>
      <a:lvl8pPr marL="3244788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8pPr>
      <a:lvl9pPr marL="3708329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6144-5DBB-48AC-89CB-E7191A418CD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F811-C9E4-4044-82AA-CC750DD41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HD현대체 Bold" panose="02090600000101010101" pitchFamily="18" charset="-127"/>
                <a:ea typeface="HD현대체 Bold" panose="02090600000101010101" pitchFamily="18" charset="-127"/>
              </a:rPr>
              <a:t>자동정반배치 </a:t>
            </a:r>
            <a:r>
              <a:rPr lang="en-US" altLang="ko-KR" sz="4000" dirty="0" smtClean="0">
                <a:latin typeface="HD현대체 Bold" panose="02090600000101010101" pitchFamily="18" charset="-127"/>
                <a:ea typeface="HD현대체 Bold" panose="02090600000101010101" pitchFamily="18" charset="-127"/>
              </a:rPr>
              <a:t>(</a:t>
            </a:r>
            <a:r>
              <a:rPr lang="ko-KR" altLang="en-US" sz="4000" dirty="0" err="1" smtClean="0">
                <a:latin typeface="HD현대체 Bold" panose="02090600000101010101" pitchFamily="18" charset="-127"/>
                <a:ea typeface="HD현대체 Bold" panose="02090600000101010101" pitchFamily="18" charset="-127"/>
              </a:rPr>
              <a:t>선체조립부</a:t>
            </a:r>
            <a:r>
              <a:rPr lang="en-US" altLang="ko-KR" sz="4000" dirty="0" smtClean="0">
                <a:latin typeface="HD현대체 Bold" panose="02090600000101010101" pitchFamily="18" charset="-127"/>
                <a:ea typeface="HD현대체 Bold" panose="02090600000101010101" pitchFamily="18" charset="-127"/>
              </a:rPr>
              <a:t>)</a:t>
            </a:r>
            <a:endParaRPr lang="ko-KR" altLang="en-US" sz="4000" dirty="0">
              <a:latin typeface="HD현대체 Bold" panose="02090600000101010101" pitchFamily="18" charset="-127"/>
              <a:ea typeface="HD현대체 Bold" panose="0209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2024. 2. 27. </a:t>
            </a:r>
            <a:r>
              <a:rPr lang="ko-KR" altLang="en-US" sz="1800" dirty="0" smtClean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김태희 책임</a:t>
            </a:r>
            <a:endParaRPr lang="ko-KR" altLang="en-US" sz="1800" dirty="0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6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목적 및 방향성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900" y="908720"/>
            <a:ext cx="1111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1-1)</a:t>
            </a:r>
            <a:r>
              <a:rPr lang="ko-KR" altLang="en-US" dirty="0" smtClean="0"/>
              <a:t> 목적 </a:t>
            </a:r>
            <a:r>
              <a:rPr lang="en-US" altLang="ko-KR" dirty="0" smtClean="0"/>
              <a:t>: DATA </a:t>
            </a:r>
            <a:r>
              <a:rPr lang="ko-KR" altLang="en-US" dirty="0" smtClean="0"/>
              <a:t>기반 분석을 통한 사용자 편의성 증대 및 다양한 시뮬레이션에 근거한 신속한 의사결정</a:t>
            </a:r>
            <a:endParaRPr lang="en-US" altLang="ko-KR" dirty="0" smtClean="0"/>
          </a:p>
          <a:p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과별로 </a:t>
            </a:r>
            <a:r>
              <a:rPr lang="ko-KR" altLang="en-US" dirty="0" err="1" smtClean="0"/>
              <a:t>정반배치</a:t>
            </a:r>
            <a:r>
              <a:rPr lang="en-US" altLang="ko-KR" dirty="0" smtClean="0"/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USER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KNOW-HOW</a:t>
            </a:r>
            <a:r>
              <a:rPr lang="ko-KR" altLang="en-US" dirty="0" smtClean="0">
                <a:sym typeface="Wingdings" panose="05000000000000000000" pitchFamily="2" charset="2"/>
              </a:rPr>
              <a:t>에 의존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- </a:t>
            </a:r>
            <a:r>
              <a:rPr lang="ko-KR" altLang="en-US" dirty="0" smtClean="0"/>
              <a:t>정기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)/</a:t>
            </a:r>
            <a:r>
              <a:rPr lang="ko-KR" altLang="en-US" dirty="0" err="1" smtClean="0"/>
              <a:t>비정기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정반</a:t>
            </a:r>
            <a:r>
              <a:rPr lang="ko-KR" altLang="en-US" dirty="0" smtClean="0"/>
              <a:t> 배치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시수</a:t>
            </a:r>
            <a:r>
              <a:rPr lang="ko-KR" altLang="en-US" dirty="0" smtClean="0"/>
              <a:t> 과다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공정 상황에 따라 매일 </a:t>
            </a:r>
            <a:r>
              <a:rPr lang="ko-KR" altLang="en-US" dirty="0" err="1" smtClean="0"/>
              <a:t>정반</a:t>
            </a:r>
            <a:r>
              <a:rPr lang="ko-KR" altLang="en-US" dirty="0"/>
              <a:t> </a:t>
            </a:r>
            <a:r>
              <a:rPr lang="en-US" altLang="ko-KR" dirty="0" smtClean="0"/>
              <a:t>SCH </a:t>
            </a:r>
            <a:r>
              <a:rPr lang="ko-KR" altLang="en-US" dirty="0" smtClean="0"/>
              <a:t>변경 필요 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9416" y="2204864"/>
            <a:ext cx="1082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1-2) </a:t>
            </a:r>
            <a:r>
              <a:rPr lang="ko-KR" altLang="en-US" dirty="0" smtClean="0"/>
              <a:t>방향성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표준화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단순화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연결화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표준화된 </a:t>
            </a:r>
            <a:r>
              <a:rPr lang="ko-KR" altLang="en-US" dirty="0" err="1" smtClean="0"/>
              <a:t>정반배치로</a:t>
            </a:r>
            <a:r>
              <a:rPr lang="ko-KR" altLang="en-US" dirty="0" smtClean="0"/>
              <a:t> 누구나 쉽게 사용가능 </a:t>
            </a:r>
            <a:endParaRPr lang="en-US" altLang="ko-KR" dirty="0" smtClean="0"/>
          </a:p>
          <a:p>
            <a:r>
              <a:rPr lang="en-US" altLang="ko-KR" dirty="0" smtClean="0"/>
              <a:t>   - </a:t>
            </a:r>
            <a:r>
              <a:rPr lang="ko-KR" altLang="en-US" dirty="0" smtClean="0"/>
              <a:t>특정</a:t>
            </a:r>
            <a:r>
              <a:rPr lang="en-US" altLang="ko-KR" dirty="0"/>
              <a:t> </a:t>
            </a:r>
            <a:r>
              <a:rPr lang="ko-KR" altLang="en-US" dirty="0" smtClean="0"/>
              <a:t>시점의 </a:t>
            </a:r>
            <a:r>
              <a:rPr lang="en-US" altLang="ko-KR" dirty="0" smtClean="0"/>
              <a:t>DATA </a:t>
            </a:r>
            <a:r>
              <a:rPr lang="ko-KR" altLang="en-US" dirty="0" err="1" smtClean="0"/>
              <a:t>변경시</a:t>
            </a:r>
            <a:r>
              <a:rPr lang="ko-KR" altLang="en-US" dirty="0" smtClean="0"/>
              <a:t> 변경 시점 이후의 </a:t>
            </a:r>
            <a:r>
              <a:rPr lang="ko-KR" altLang="en-US" dirty="0" err="1" smtClean="0"/>
              <a:t>정반</a:t>
            </a:r>
            <a:r>
              <a:rPr lang="ko-KR" altLang="en-US" dirty="0" smtClean="0"/>
              <a:t> 전체 변경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smtClean="0"/>
              <a:t>향후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선공정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DATA(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/</a:t>
            </a:r>
            <a:r>
              <a:rPr lang="ko-KR" altLang="en-US" dirty="0" smtClean="0"/>
              <a:t>판넬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중조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 </a:t>
            </a:r>
            <a:r>
              <a:rPr lang="ko-KR" altLang="en-US" dirty="0" err="1" smtClean="0"/>
              <a:t>스케쥴링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823"/>
            <a:ext cx="5904656" cy="32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요구사항 및 고려사항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1258" y="908720"/>
            <a:ext cx="11111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2-1)</a:t>
            </a:r>
            <a:r>
              <a:rPr lang="ko-KR" altLang="en-US" dirty="0" smtClean="0"/>
              <a:t> 요구사항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/>
              <a:t>클릭 한 번으로 각 </a:t>
            </a:r>
            <a:r>
              <a:rPr lang="ko-KR" altLang="en-US" dirty="0" err="1"/>
              <a:t>공장별</a:t>
            </a:r>
            <a:r>
              <a:rPr lang="ko-KR" altLang="en-US" dirty="0"/>
              <a:t> 배정 블록 </a:t>
            </a:r>
            <a:r>
              <a:rPr lang="ko-KR" altLang="en-US" dirty="0" err="1" smtClean="0"/>
              <a:t>자동배치</a:t>
            </a:r>
            <a:endParaRPr lang="en-US" altLang="ko-KR" dirty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NESTING </a:t>
            </a:r>
            <a:r>
              <a:rPr lang="ko-KR" altLang="en-US" dirty="0" smtClean="0"/>
              <a:t>기법 </a:t>
            </a:r>
            <a:r>
              <a:rPr lang="ko-KR" altLang="en-US" dirty="0" err="1" smtClean="0"/>
              <a:t>정반배치</a:t>
            </a:r>
            <a:r>
              <a:rPr lang="ko-KR" altLang="en-US" dirty="0" smtClean="0"/>
              <a:t> 자동화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      </a:t>
            </a:r>
            <a:r>
              <a:rPr lang="ko-KR" altLang="en-US" dirty="0" smtClean="0">
                <a:sym typeface="Wingdings" panose="05000000000000000000" pitchFamily="2" charset="2"/>
              </a:rPr>
              <a:t>▶ 많은 제약조건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복잡한 사용방법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</a:t>
            </a:r>
            <a:r>
              <a:rPr lang="ko-KR" altLang="en-US" dirty="0" smtClean="0">
                <a:sym typeface="Wingdings" panose="05000000000000000000" pitchFamily="2" charset="2"/>
              </a:rPr>
              <a:t>▶ </a:t>
            </a:r>
            <a:r>
              <a:rPr lang="en-US" altLang="ko-KR" dirty="0" smtClean="0">
                <a:sym typeface="Wingdings" panose="05000000000000000000" pitchFamily="2" charset="2"/>
              </a:rPr>
              <a:t>MANUAL</a:t>
            </a:r>
            <a:r>
              <a:rPr lang="ko-KR" altLang="en-US" dirty="0" smtClean="0">
                <a:sym typeface="Wingdings" panose="05000000000000000000" pitchFamily="2" charset="2"/>
              </a:rPr>
              <a:t>화가 되지 않아 인수인계가 이뤄지지 </a:t>
            </a:r>
            <a:r>
              <a:rPr lang="ko-KR" altLang="en-US" dirty="0" smtClean="0">
                <a:sym typeface="Wingdings" panose="05000000000000000000" pitchFamily="2" charset="2"/>
              </a:rPr>
              <a:t>않음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- </a:t>
            </a:r>
            <a:r>
              <a:rPr lang="ko-KR" altLang="en-US" dirty="0" err="1" smtClean="0">
                <a:sym typeface="Wingdings" panose="05000000000000000000" pitchFamily="2" charset="2"/>
              </a:rPr>
              <a:t>자동정반</a:t>
            </a:r>
            <a:r>
              <a:rPr lang="ko-KR" altLang="en-US" dirty="0" smtClean="0">
                <a:sym typeface="Wingdings" panose="05000000000000000000" pitchFamily="2" charset="2"/>
              </a:rPr>
              <a:t> 배치 </a:t>
            </a:r>
            <a:r>
              <a:rPr lang="ko-KR" altLang="en-US" dirty="0" err="1" smtClean="0">
                <a:sym typeface="Wingdings" panose="05000000000000000000" pitchFamily="2" charset="2"/>
              </a:rPr>
              <a:t>적용시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년단위</a:t>
            </a:r>
            <a:r>
              <a:rPr lang="ko-KR" altLang="en-US" dirty="0" smtClean="0">
                <a:sym typeface="Wingdings" panose="05000000000000000000" pitchFamily="2" charset="2"/>
              </a:rPr>
              <a:t> 블록도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ko-KR" altLang="en-US" dirty="0" smtClean="0">
                <a:sym typeface="Wingdings" panose="05000000000000000000" pitchFamily="2" charset="2"/>
              </a:rPr>
              <a:t> 배치 가능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err="1" smtClean="0">
                <a:sym typeface="Wingdings" panose="05000000000000000000" pitchFamily="2" charset="2"/>
              </a:rPr>
              <a:t>공장별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생산 기준</a:t>
            </a:r>
            <a:r>
              <a:rPr lang="en-US" altLang="ko-KR" dirty="0" smtClean="0">
                <a:sym typeface="Wingdings" panose="05000000000000000000" pitchFamily="2" charset="2"/>
              </a:rPr>
              <a:t>, 70% </a:t>
            </a:r>
            <a:r>
              <a:rPr lang="ko-KR" altLang="en-US" dirty="0" smtClean="0">
                <a:sym typeface="Wingdings" panose="05000000000000000000" pitchFamily="2" charset="2"/>
              </a:rPr>
              <a:t>이상 블록 배정됨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중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장기 </a:t>
            </a:r>
            <a:r>
              <a:rPr lang="en-US" altLang="ko-KR" dirty="0" smtClean="0">
                <a:sym typeface="Wingdings" panose="05000000000000000000" pitchFamily="2" charset="2"/>
              </a:rPr>
              <a:t>LOAD </a:t>
            </a:r>
            <a:r>
              <a:rPr lang="ko-KR" altLang="en-US" dirty="0" smtClean="0">
                <a:sym typeface="Wingdings" panose="05000000000000000000" pitchFamily="2" charset="2"/>
              </a:rPr>
              <a:t>분석 활용 가능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680" y="3172218"/>
            <a:ext cx="5040560" cy="36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요구사항 및 고려사항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392" y="909875"/>
            <a:ext cx="11310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2-2)</a:t>
            </a:r>
            <a:r>
              <a:rPr lang="ko-KR" altLang="en-US" dirty="0" smtClean="0"/>
              <a:t> 고려사항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사용방법 단순화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정반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활용성</a:t>
            </a:r>
            <a:r>
              <a:rPr lang="ko-KR" altLang="en-US" dirty="0" smtClean="0"/>
              <a:t> 및 생산량 극대화</a:t>
            </a:r>
            <a:endParaRPr lang="en-US" altLang="ko-KR" dirty="0"/>
          </a:p>
          <a:p>
            <a:r>
              <a:rPr lang="ko-KR" altLang="en-US" dirty="0" smtClean="0"/>
              <a:t>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중일정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중량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형상</a:t>
            </a:r>
            <a:r>
              <a:rPr lang="en-US" altLang="ko-KR" dirty="0" smtClean="0"/>
              <a:t>)/</a:t>
            </a:r>
            <a:r>
              <a:rPr lang="ko-KR" altLang="en-US" dirty="0" smtClean="0"/>
              <a:t>공기 고려한 최적 배치 시뮬레이션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우선 순위 고려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생산량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2.2.1) </a:t>
            </a:r>
            <a:r>
              <a:rPr lang="ko-KR" altLang="en-US" dirty="0" smtClean="0"/>
              <a:t>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/</a:t>
            </a:r>
            <a:r>
              <a:rPr lang="ko-KR" altLang="en-US" dirty="0" smtClean="0"/>
              <a:t>대조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대조 단독 블록</a:t>
            </a:r>
            <a:r>
              <a:rPr lang="en-US" altLang="ko-KR" dirty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대조 블록에 여러 개의 </a:t>
            </a:r>
            <a:r>
              <a:rPr lang="ko-KR" altLang="en-US" dirty="0" err="1" smtClean="0"/>
              <a:t>중조</a:t>
            </a:r>
            <a:r>
              <a:rPr lang="ko-KR" altLang="en-US" dirty="0" smtClean="0"/>
              <a:t> 블록 탑재하여 완성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ko-KR" altLang="en-US" dirty="0">
                <a:sym typeface="Wingdings" panose="05000000000000000000" pitchFamily="2" charset="2"/>
              </a:rPr>
              <a:t>중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대조로 분리된 블록의 경의 대조 </a:t>
            </a:r>
            <a:r>
              <a:rPr lang="ko-KR" altLang="en-US" dirty="0" err="1">
                <a:sym typeface="Wingdings" panose="05000000000000000000" pitchFamily="2" charset="2"/>
              </a:rPr>
              <a:t>착수전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중조</a:t>
            </a:r>
            <a:r>
              <a:rPr lang="ko-KR" altLang="en-US" dirty="0">
                <a:sym typeface="Wingdings" panose="05000000000000000000" pitchFamily="2" charset="2"/>
              </a:rPr>
              <a:t> 완료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    2.2.2) </a:t>
            </a:r>
            <a:r>
              <a:rPr lang="ko-KR" altLang="en-US" dirty="0" err="1" smtClean="0"/>
              <a:t>중일정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일정 준수 기준으로 배치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</a:t>
            </a:r>
            <a:r>
              <a:rPr lang="ko-KR" altLang="en-US" dirty="0" smtClean="0">
                <a:sym typeface="Wingdings" panose="05000000000000000000" pitchFamily="2" charset="2"/>
              </a:rPr>
              <a:t>일정 조정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중일정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기준 선행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지연 </a:t>
            </a:r>
            <a:r>
              <a:rPr lang="ko-KR" altLang="en-US" dirty="0">
                <a:sym typeface="Wingdings" panose="05000000000000000000" pitchFamily="2" charset="2"/>
              </a:rPr>
              <a:t>조건 설정 </a:t>
            </a:r>
            <a:r>
              <a:rPr lang="ko-KR" altLang="en-US" dirty="0" smtClean="0">
                <a:sym typeface="Wingdings" panose="05000000000000000000" pitchFamily="2" charset="2"/>
              </a:rPr>
              <a:t>필요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착수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완료일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최소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최대 가능일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, ±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</a:t>
            </a:r>
            <a:r>
              <a:rPr lang="ko-KR" altLang="en-US" dirty="0" err="1" smtClean="0">
                <a:sym typeface="Wingdings" panose="05000000000000000000" pitchFamily="2" charset="2"/>
              </a:rPr>
              <a:t>타공장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블럭간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PAIR</a:t>
            </a:r>
            <a:r>
              <a:rPr lang="ko-KR" altLang="en-US" dirty="0" smtClean="0">
                <a:sym typeface="Wingdings" panose="05000000000000000000" pitchFamily="2" charset="2"/>
              </a:rPr>
              <a:t>율 조건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후행 작업 기준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PAIR </a:t>
            </a:r>
            <a:r>
              <a:rPr lang="ko-KR" altLang="en-US" dirty="0" smtClean="0">
                <a:sym typeface="Wingdings" panose="05000000000000000000" pitchFamily="2" charset="2"/>
              </a:rPr>
              <a:t>블록 완료 일정 참조하여 배치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2.2.3) </a:t>
            </a:r>
            <a:r>
              <a:rPr lang="ko-KR" altLang="en-US" dirty="0" smtClean="0">
                <a:sym typeface="Wingdings" panose="05000000000000000000" pitchFamily="2" charset="2"/>
              </a:rPr>
              <a:t>중량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생산량</a:t>
            </a:r>
            <a:r>
              <a:rPr lang="en-US" altLang="ko-KR" dirty="0" smtClean="0">
                <a:sym typeface="Wingdings" panose="05000000000000000000" pitchFamily="2" charset="2"/>
              </a:rPr>
              <a:t>) : </a:t>
            </a:r>
            <a:r>
              <a:rPr lang="ko-KR" altLang="en-US" dirty="0" smtClean="0">
                <a:sym typeface="Wingdings" panose="05000000000000000000" pitchFamily="2" charset="2"/>
              </a:rPr>
              <a:t>월말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기준 최대 생산량 기준으로 배치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2.2.4) </a:t>
            </a:r>
            <a:r>
              <a:rPr lang="ko-KR" altLang="en-US" dirty="0" smtClean="0">
                <a:sym typeface="Wingdings" panose="05000000000000000000" pitchFamily="2" charset="2"/>
              </a:rPr>
              <a:t>사이즈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형상</a:t>
            </a:r>
            <a:r>
              <a:rPr lang="en-US" altLang="ko-KR" dirty="0" smtClean="0">
                <a:sym typeface="Wingdings" panose="05000000000000000000" pitchFamily="2" charset="2"/>
              </a:rPr>
              <a:t>) : </a:t>
            </a:r>
            <a:r>
              <a:rPr lang="ko-KR" altLang="en-US" dirty="0" smtClean="0">
                <a:sym typeface="Wingdings" panose="05000000000000000000" pitchFamily="2" charset="2"/>
              </a:rPr>
              <a:t>블록 </a:t>
            </a:r>
            <a:r>
              <a:rPr lang="en-US" altLang="ko-KR" dirty="0" smtClean="0">
                <a:sym typeface="Wingdings" panose="05000000000000000000" pitchFamily="2" charset="2"/>
              </a:rPr>
              <a:t>BASE</a:t>
            </a:r>
            <a:r>
              <a:rPr lang="ko-KR" altLang="en-US" dirty="0" smtClean="0">
                <a:sym typeface="Wingdings" panose="05000000000000000000" pitchFamily="2" charset="2"/>
              </a:rPr>
              <a:t>에 따라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ko-KR" altLang="en-US" dirty="0" smtClean="0">
                <a:sym typeface="Wingdings" panose="05000000000000000000" pitchFamily="2" charset="2"/>
              </a:rPr>
              <a:t> 차지 면적이 다름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2.2.5) </a:t>
            </a:r>
            <a:r>
              <a:rPr lang="ko-KR" altLang="en-US" dirty="0" smtClean="0">
                <a:sym typeface="Wingdings" panose="05000000000000000000" pitchFamily="2" charset="2"/>
              </a:rPr>
              <a:t>공기 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ko-KR" altLang="en-US" dirty="0" smtClean="0">
                <a:sym typeface="Wingdings" panose="05000000000000000000" pitchFamily="2" charset="2"/>
              </a:rPr>
              <a:t> 점유 공기 설정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정반에서</a:t>
            </a:r>
            <a:r>
              <a:rPr lang="ko-KR" altLang="en-US" dirty="0" smtClean="0">
                <a:sym typeface="Wingdings" panose="05000000000000000000" pitchFamily="2" charset="2"/>
              </a:rPr>
              <a:t> 블록 반출 </a:t>
            </a:r>
            <a:r>
              <a:rPr lang="ko-KR" altLang="en-US" dirty="0">
                <a:sym typeface="Wingdings" panose="05000000000000000000" pitchFamily="2" charset="2"/>
              </a:rPr>
              <a:t>후 검사 </a:t>
            </a:r>
            <a:r>
              <a:rPr lang="ko-KR" altLang="en-US" dirty="0" smtClean="0">
                <a:sym typeface="Wingdings" panose="05000000000000000000" pitchFamily="2" charset="2"/>
              </a:rPr>
              <a:t>실시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표준공기와</a:t>
            </a:r>
            <a:r>
              <a:rPr lang="ko-KR" altLang="en-US" dirty="0" smtClean="0">
                <a:sym typeface="Wingdings" panose="05000000000000000000" pitchFamily="2" charset="2"/>
              </a:rPr>
              <a:t> 개념이 다름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</a:t>
            </a:r>
            <a:r>
              <a:rPr lang="ko-KR" altLang="en-US" dirty="0" smtClean="0">
                <a:sym typeface="Wingdings" panose="05000000000000000000" pitchFamily="2" charset="2"/>
              </a:rPr>
              <a:t>선종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선형별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대조 블록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공기 설정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2.2.6) </a:t>
            </a:r>
            <a:r>
              <a:rPr lang="ko-KR" altLang="en-US" dirty="0" smtClean="0">
                <a:sym typeface="Wingdings" panose="05000000000000000000" pitchFamily="2" charset="2"/>
              </a:rPr>
              <a:t>특정 블록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지정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ko-KR" altLang="en-US" dirty="0" smtClean="0">
                <a:sym typeface="Wingdings" panose="05000000000000000000" pitchFamily="2" charset="2"/>
              </a:rPr>
              <a:t> 및 날짜에 배치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제외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</a:t>
            </a:r>
            <a:r>
              <a:rPr lang="ko-KR" altLang="en-US" dirty="0" smtClean="0">
                <a:sym typeface="Wingdings" panose="05000000000000000000" pitchFamily="2" charset="2"/>
              </a:rPr>
              <a:t>전문화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및 </a:t>
            </a:r>
            <a:r>
              <a:rPr lang="ko-KR" altLang="en-US" dirty="0">
                <a:sym typeface="Wingdings" panose="05000000000000000000" pitchFamily="2" charset="2"/>
              </a:rPr>
              <a:t>필수 </a:t>
            </a:r>
            <a:r>
              <a:rPr lang="ko-KR" altLang="en-US" dirty="0" smtClean="0">
                <a:sym typeface="Wingdings" panose="05000000000000000000" pitchFamily="2" charset="2"/>
              </a:rPr>
              <a:t>일정 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돌관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블록 조건 설정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2.2.7) 1</a:t>
            </a:r>
            <a:r>
              <a:rPr lang="ko-KR" altLang="en-US" dirty="0" smtClean="0">
                <a:sym typeface="Wingdings" panose="05000000000000000000" pitchFamily="2" charset="2"/>
              </a:rPr>
              <a:t>개 </a:t>
            </a:r>
            <a:r>
              <a:rPr lang="en-US" altLang="ko-KR" dirty="0" smtClean="0">
                <a:sym typeface="Wingdings" panose="05000000000000000000" pitchFamily="2" charset="2"/>
              </a:rPr>
              <a:t>BAY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개 이상의 </a:t>
            </a:r>
            <a:r>
              <a:rPr lang="ko-KR" altLang="en-US" dirty="0">
                <a:sym typeface="Wingdings" panose="05000000000000000000" pitchFamily="2" charset="2"/>
              </a:rPr>
              <a:t>블록이 배치될 수 </a:t>
            </a:r>
            <a:r>
              <a:rPr lang="ko-KR" altLang="en-US" dirty="0" smtClean="0">
                <a:sym typeface="Wingdings" panose="05000000000000000000" pitchFamily="2" charset="2"/>
              </a:rPr>
              <a:t>있음</a:t>
            </a:r>
            <a:r>
              <a:rPr lang="en-US" altLang="ko-KR" dirty="0" smtClean="0">
                <a:sym typeface="Wingdings" panose="05000000000000000000" pitchFamily="2" charset="2"/>
              </a:rPr>
              <a:t>(1BAY &lt;-&gt; 1BLK </a:t>
            </a:r>
            <a:r>
              <a:rPr lang="ko-KR" altLang="en-US" dirty="0" smtClean="0">
                <a:sym typeface="Wingdings" panose="05000000000000000000" pitchFamily="2" charset="2"/>
              </a:rPr>
              <a:t>일대일 매칭이 아님</a:t>
            </a:r>
            <a:r>
              <a:rPr lang="en-US" altLang="ko-KR" dirty="0" smtClean="0">
                <a:sym typeface="Wingdings" panose="05000000000000000000" pitchFamily="2" charset="2"/>
              </a:rPr>
              <a:t>)     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요구사항 및 고려사항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976945"/>
            <a:ext cx="11375457" cy="52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공장별</a:t>
            </a:r>
            <a:r>
              <a:rPr lang="ko-KR" altLang="en-US" dirty="0" smtClean="0"/>
              <a:t> 제약조건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925" y="1484784"/>
            <a:ext cx="1111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 </a:t>
            </a:r>
            <a:r>
              <a:rPr lang="ko-KR" altLang="en-US" dirty="0" smtClean="0"/>
              <a:t>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선각</a:t>
            </a:r>
            <a:r>
              <a:rPr lang="en-US" altLang="ko-KR" dirty="0" smtClean="0"/>
              <a:t>1</a:t>
            </a:r>
            <a:r>
              <a:rPr lang="ko-KR" altLang="en-US" dirty="0" smtClean="0"/>
              <a:t>공장 </a:t>
            </a:r>
            <a:r>
              <a:rPr lang="en-US" altLang="ko-KR" dirty="0" smtClean="0"/>
              <a:t>LAY OUT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CARANE </a:t>
            </a:r>
            <a:r>
              <a:rPr lang="ko-KR" altLang="en-US" dirty="0" smtClean="0"/>
              <a:t>배치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84859"/>
            <a:ext cx="4320480" cy="2552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9896" y="1858384"/>
            <a:ext cx="6275180" cy="4954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4428223"/>
            <a:ext cx="3672408" cy="224113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472264" y="3212976"/>
            <a:ext cx="2592288" cy="136815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44893" y="849486"/>
            <a:ext cx="11111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3-1)</a:t>
            </a:r>
            <a:r>
              <a:rPr lang="ko-KR" altLang="en-US" dirty="0" smtClean="0"/>
              <a:t> 제약조건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공장별</a:t>
            </a:r>
            <a:r>
              <a:rPr lang="ko-KR" altLang="en-US" dirty="0" smtClean="0"/>
              <a:t> 크기</a:t>
            </a:r>
            <a:r>
              <a:rPr lang="en-US" altLang="ko-KR" dirty="0" smtClean="0"/>
              <a:t>, CRANE CAPA’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CRANE </a:t>
            </a:r>
            <a:r>
              <a:rPr lang="ko-KR" altLang="en-US" dirty="0" smtClean="0"/>
              <a:t>권상 가능 범위 상이함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길이 및 </a:t>
            </a:r>
            <a:r>
              <a:rPr lang="ko-KR" altLang="en-US" dirty="0" err="1" smtClean="0"/>
              <a:t>폭방향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돌출가능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안전통로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블럭간</a:t>
            </a:r>
            <a:r>
              <a:rPr lang="ko-KR" altLang="en-US" dirty="0" smtClean="0"/>
              <a:t> 안전거리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족장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조건 설정 필요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  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26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각 </a:t>
            </a:r>
            <a:r>
              <a:rPr lang="ko-KR" altLang="en-US" dirty="0" err="1"/>
              <a:t>공장별</a:t>
            </a:r>
            <a:r>
              <a:rPr lang="ko-KR" altLang="en-US" dirty="0"/>
              <a:t> 제약조건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58" y="849486"/>
            <a:ext cx="1111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 </a:t>
            </a:r>
            <a:r>
              <a:rPr lang="ko-KR" altLang="en-US" dirty="0" smtClean="0"/>
              <a:t>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선각</a:t>
            </a:r>
            <a:r>
              <a:rPr lang="en-US" altLang="ko-KR" dirty="0" smtClean="0"/>
              <a:t>1</a:t>
            </a:r>
            <a:r>
              <a:rPr lang="ko-KR" altLang="en-US" dirty="0" smtClean="0"/>
              <a:t>공장</a:t>
            </a:r>
            <a:r>
              <a:rPr lang="en-US" altLang="ko-KR" dirty="0"/>
              <a:t> </a:t>
            </a:r>
            <a:r>
              <a:rPr lang="ko-KR" altLang="en-US" dirty="0" smtClean="0"/>
              <a:t>기준 제약조건</a:t>
            </a:r>
            <a:endParaRPr lang="en-US" altLang="ko-KR" dirty="0" smtClean="0"/>
          </a:p>
        </p:txBody>
      </p:sp>
      <p:grpSp>
        <p:nvGrpSpPr>
          <p:cNvPr id="19" name="그룹 18"/>
          <p:cNvGrpSpPr/>
          <p:nvPr/>
        </p:nvGrpSpPr>
        <p:grpSpPr>
          <a:xfrm>
            <a:off x="551384" y="3645024"/>
            <a:ext cx="3673935" cy="2736305"/>
            <a:chOff x="0" y="0"/>
            <a:chExt cx="6285714" cy="466666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85714" cy="4666667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495300" y="866775"/>
              <a:ext cx="0" cy="341947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0"/>
            <p:cNvSpPr txBox="1"/>
            <p:nvPr/>
          </p:nvSpPr>
          <p:spPr>
            <a:xfrm>
              <a:off x="369594" y="2410072"/>
              <a:ext cx="998729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26m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228600" y="1400175"/>
              <a:ext cx="5657850" cy="95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5"/>
            <p:cNvSpPr txBox="1"/>
            <p:nvPr/>
          </p:nvSpPr>
          <p:spPr>
            <a:xfrm>
              <a:off x="2781300" y="982458"/>
              <a:ext cx="968074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43m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7650" y="723899"/>
              <a:ext cx="5629275" cy="14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8125" y="4286250"/>
              <a:ext cx="5629275" cy="10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1345654" y="723901"/>
              <a:ext cx="9525" cy="368617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0"/>
            <p:cNvSpPr txBox="1"/>
            <p:nvPr/>
          </p:nvSpPr>
          <p:spPr>
            <a:xfrm>
              <a:off x="1188864" y="3394388"/>
              <a:ext cx="5006954" cy="781051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Max. : 26m + 2m =28m </a:t>
              </a: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</a:rPr>
                <a:t>안전통로 양쪽 각 </a:t>
              </a:r>
              <a:r>
                <a:rPr lang="en-US" altLang="ko-KR" sz="1400" dirty="0">
                  <a:solidFill>
                    <a:srgbClr val="FF0000"/>
                  </a:solidFill>
                </a:rPr>
                <a:t>1m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초과 가능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1"/>
            <p:cNvSpPr txBox="1"/>
            <p:nvPr/>
          </p:nvSpPr>
          <p:spPr>
            <a:xfrm>
              <a:off x="1188864" y="3014662"/>
              <a:ext cx="1028701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28m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316961" y="3645024"/>
            <a:ext cx="3673935" cy="2708107"/>
            <a:chOff x="335360" y="4033614"/>
            <a:chExt cx="3673935" cy="270810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0" y="4033614"/>
              <a:ext cx="3673935" cy="2708107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1487488" y="4388831"/>
              <a:ext cx="288032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466975" y="6381328"/>
              <a:ext cx="494026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2689648" y="4368304"/>
              <a:ext cx="288032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1788" y="950621"/>
            <a:ext cx="11111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pPr lvl="0"/>
            <a:r>
              <a:rPr lang="en-US" altLang="ko-KR" dirty="0" smtClean="0"/>
              <a:t>1. </a:t>
            </a:r>
            <a:r>
              <a:rPr lang="ko-KR" altLang="ko-KR" dirty="0" smtClean="0"/>
              <a:t>공장 </a:t>
            </a:r>
            <a:r>
              <a:rPr lang="ko-KR" altLang="ko-KR" dirty="0"/>
              <a:t>제일 끝에 있는 </a:t>
            </a:r>
            <a:r>
              <a:rPr lang="ko-KR" altLang="ko-KR" dirty="0" err="1"/>
              <a:t>정반에는</a:t>
            </a:r>
            <a:r>
              <a:rPr lang="en-US" altLang="ko-KR" dirty="0"/>
              <a:t>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톤 </a:t>
            </a:r>
            <a:r>
              <a:rPr lang="ko-KR" altLang="ko-KR" dirty="0" smtClean="0"/>
              <a:t>이상 </a:t>
            </a:r>
            <a:r>
              <a:rPr lang="ko-KR" altLang="ko-KR" dirty="0" err="1" smtClean="0"/>
              <a:t>배치불가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양끝단</a:t>
            </a:r>
            <a:r>
              <a:rPr lang="ko-KR" altLang="en-US" dirty="0" smtClean="0"/>
              <a:t> </a:t>
            </a:r>
            <a:r>
              <a:rPr lang="en-US" altLang="ko-KR" dirty="0" smtClean="0"/>
              <a:t>5M </a:t>
            </a:r>
            <a:r>
              <a:rPr lang="ko-KR" altLang="en-US" dirty="0" smtClean="0"/>
              <a:t>크레인 접근 불가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기 연동 불가</a:t>
            </a:r>
            <a:r>
              <a:rPr lang="en-US" altLang="ko-KR" dirty="0" smtClean="0"/>
              <a:t>)</a:t>
            </a:r>
            <a:endParaRPr lang="ko-KR" altLang="ko-KR" dirty="0"/>
          </a:p>
          <a:p>
            <a:pPr lvl="0"/>
            <a:r>
              <a:rPr lang="en-US" altLang="ko-KR" dirty="0" smtClean="0"/>
              <a:t>2. 51</a:t>
            </a:r>
            <a:r>
              <a:rPr lang="ko-KR" altLang="ko-KR" dirty="0"/>
              <a:t>톤 이상 블록 폭</a:t>
            </a:r>
            <a:r>
              <a:rPr lang="en-US" altLang="ko-KR" dirty="0"/>
              <a:t> 15M </a:t>
            </a:r>
            <a:r>
              <a:rPr lang="ko-KR" altLang="ko-KR" dirty="0"/>
              <a:t>이상 시 </a:t>
            </a:r>
            <a:r>
              <a:rPr lang="ko-KR" altLang="ko-KR" dirty="0" err="1"/>
              <a:t>길이방향</a:t>
            </a:r>
            <a:r>
              <a:rPr lang="ko-KR" altLang="ko-KR" dirty="0"/>
              <a:t> </a:t>
            </a:r>
            <a:r>
              <a:rPr lang="ko-KR" altLang="ko-KR" dirty="0" smtClean="0"/>
              <a:t>배치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중앙통로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대차 이용 </a:t>
            </a:r>
            <a:r>
              <a:rPr lang="ko-KR" altLang="en-US" dirty="0" err="1" smtClean="0"/>
              <a:t>반출시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T/O </a:t>
            </a:r>
            <a:r>
              <a:rPr lang="ko-KR" altLang="en-US" dirty="0" smtClean="0"/>
              <a:t>중량 고려</a:t>
            </a:r>
            <a:r>
              <a:rPr lang="en-US" altLang="ko-KR" dirty="0" smtClean="0"/>
              <a:t>)</a:t>
            </a:r>
            <a:endParaRPr lang="ko-KR" altLang="ko-KR" dirty="0" smtClean="0"/>
          </a:p>
          <a:p>
            <a:pPr lvl="0"/>
            <a:r>
              <a:rPr lang="en-US" altLang="ko-KR" dirty="0" smtClean="0"/>
              <a:t>3. </a:t>
            </a:r>
            <a:r>
              <a:rPr lang="ko-KR" altLang="ko-KR" dirty="0" smtClean="0"/>
              <a:t>폭</a:t>
            </a:r>
            <a:r>
              <a:rPr lang="en-US" altLang="ko-KR" dirty="0" smtClean="0"/>
              <a:t>/</a:t>
            </a:r>
            <a:r>
              <a:rPr lang="ko-KR" altLang="ko-KR" dirty="0" smtClean="0"/>
              <a:t>길이 둘다</a:t>
            </a:r>
            <a:r>
              <a:rPr lang="en-US" altLang="ko-KR" dirty="0" smtClean="0"/>
              <a:t> 15M </a:t>
            </a:r>
            <a:r>
              <a:rPr lang="ko-KR" altLang="ko-KR" dirty="0" smtClean="0"/>
              <a:t>이상 시</a:t>
            </a:r>
            <a:r>
              <a:rPr lang="en-US" altLang="ko-KR" dirty="0" smtClean="0"/>
              <a:t> E</a:t>
            </a:r>
            <a:r>
              <a:rPr lang="ko-KR" altLang="ko-KR" dirty="0" smtClean="0"/>
              <a:t>라인 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반출 불가</a:t>
            </a:r>
            <a:r>
              <a:rPr lang="en-US" altLang="ko-KR" dirty="0"/>
              <a:t>)</a:t>
            </a:r>
            <a:endParaRPr lang="ko-KR" altLang="ko-KR" dirty="0" smtClean="0"/>
          </a:p>
          <a:p>
            <a:pPr lvl="0"/>
            <a:r>
              <a:rPr lang="en-US" altLang="ko-KR" dirty="0" smtClean="0"/>
              <a:t>4. 15M </a:t>
            </a:r>
            <a:r>
              <a:rPr lang="ko-KR" altLang="ko-KR" dirty="0" smtClean="0"/>
              <a:t>이상</a:t>
            </a:r>
            <a:r>
              <a:rPr lang="en-US" altLang="ko-KR" dirty="0" smtClean="0"/>
              <a:t> </a:t>
            </a:r>
            <a:r>
              <a:rPr lang="ko-KR" altLang="ko-KR" dirty="0" smtClean="0"/>
              <a:t>블록</a:t>
            </a:r>
            <a:r>
              <a:rPr lang="en-US" altLang="ko-KR" dirty="0" smtClean="0"/>
              <a:t> </a:t>
            </a:r>
            <a:r>
              <a:rPr lang="en-US" altLang="ko-KR" dirty="0"/>
              <a:t>C</a:t>
            </a:r>
            <a:r>
              <a:rPr lang="ko-KR" altLang="ko-KR" dirty="0"/>
              <a:t>라인 </a:t>
            </a:r>
            <a:r>
              <a:rPr lang="ko-KR" altLang="ko-KR" dirty="0" smtClean="0"/>
              <a:t>배치</a:t>
            </a:r>
            <a:r>
              <a:rPr lang="en-US" altLang="ko-KR" dirty="0" smtClean="0"/>
              <a:t> </a:t>
            </a:r>
            <a:r>
              <a:rPr lang="ko-KR" altLang="ko-KR" dirty="0" smtClean="0"/>
              <a:t>불가</a:t>
            </a:r>
            <a:endParaRPr lang="ko-KR" altLang="ko-KR" dirty="0"/>
          </a:p>
          <a:p>
            <a:pPr lvl="0"/>
            <a:r>
              <a:rPr lang="en-US" altLang="ko-KR" dirty="0" smtClean="0"/>
              <a:t>5. PORT/STBD </a:t>
            </a:r>
            <a:r>
              <a:rPr lang="ko-KR" altLang="ko-KR" dirty="0" err="1"/>
              <a:t>같은라인</a:t>
            </a:r>
            <a:r>
              <a:rPr lang="ko-KR" altLang="ko-KR" dirty="0"/>
              <a:t> 배치</a:t>
            </a:r>
            <a:r>
              <a:rPr lang="en-US" altLang="ko-KR" dirty="0"/>
              <a:t>(</a:t>
            </a:r>
            <a:r>
              <a:rPr lang="ko-KR" altLang="ko-KR" dirty="0"/>
              <a:t>단</a:t>
            </a:r>
            <a:r>
              <a:rPr lang="en-US" altLang="ko-KR" dirty="0"/>
              <a:t>, </a:t>
            </a:r>
            <a:r>
              <a:rPr lang="ko-KR" altLang="ko-KR" dirty="0"/>
              <a:t>제약조건 </a:t>
            </a:r>
            <a:r>
              <a:rPr lang="ko-KR" altLang="ko-KR" dirty="0" err="1"/>
              <a:t>없을시</a:t>
            </a:r>
            <a:r>
              <a:rPr lang="en-US" altLang="ko-KR" dirty="0"/>
              <a:t> C/D</a:t>
            </a:r>
            <a:r>
              <a:rPr lang="ko-KR" altLang="ko-KR" dirty="0"/>
              <a:t>라인 </a:t>
            </a:r>
            <a:r>
              <a:rPr lang="ko-KR" altLang="ko-KR" dirty="0" err="1"/>
              <a:t>혼용배치</a:t>
            </a:r>
            <a:r>
              <a:rPr lang="ko-KR" altLang="ko-KR" dirty="0"/>
              <a:t> 가능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 smtClean="0"/>
              <a:t>6. C</a:t>
            </a:r>
            <a:r>
              <a:rPr lang="ko-KR" altLang="ko-KR" dirty="0"/>
              <a:t>라인 </a:t>
            </a:r>
            <a:r>
              <a:rPr lang="ko-KR" altLang="ko-KR" dirty="0" err="1"/>
              <a:t>중조</a:t>
            </a:r>
            <a:r>
              <a:rPr lang="ko-KR" altLang="ko-KR" dirty="0"/>
              <a:t> 우선 배치</a:t>
            </a:r>
            <a:r>
              <a:rPr lang="en-US" altLang="ko-KR" dirty="0"/>
              <a:t>(</a:t>
            </a:r>
            <a:r>
              <a:rPr lang="ko-KR" altLang="ko-KR" dirty="0"/>
              <a:t>단</a:t>
            </a:r>
            <a:r>
              <a:rPr lang="en-US" altLang="ko-KR" dirty="0"/>
              <a:t>, E</a:t>
            </a:r>
            <a:r>
              <a:rPr lang="ko-KR" altLang="ko-KR" dirty="0"/>
              <a:t>라인 배치</a:t>
            </a:r>
            <a:r>
              <a:rPr lang="en-US" altLang="ko-KR" dirty="0"/>
              <a:t> E32C </a:t>
            </a:r>
            <a:r>
              <a:rPr lang="ko-KR" altLang="ko-KR" dirty="0"/>
              <a:t>등 </a:t>
            </a:r>
            <a:r>
              <a:rPr lang="ko-KR" altLang="ko-KR" dirty="0" smtClean="0"/>
              <a:t>특정</a:t>
            </a:r>
            <a:r>
              <a:rPr lang="en-US" altLang="ko-KR" dirty="0" smtClean="0"/>
              <a:t> </a:t>
            </a:r>
            <a:r>
              <a:rPr lang="ko-KR" altLang="ko-KR" dirty="0" smtClean="0"/>
              <a:t>블록 중</a:t>
            </a:r>
            <a:r>
              <a:rPr lang="en-US" altLang="ko-KR" dirty="0" smtClean="0"/>
              <a:t>/</a:t>
            </a:r>
            <a:r>
              <a:rPr lang="ko-KR" altLang="ko-KR" dirty="0" smtClean="0"/>
              <a:t>대조 같은</a:t>
            </a:r>
            <a:r>
              <a:rPr lang="en-US" altLang="ko-KR" dirty="0" smtClean="0"/>
              <a:t> </a:t>
            </a:r>
            <a:r>
              <a:rPr lang="ko-KR" altLang="ko-KR" dirty="0" smtClean="0"/>
              <a:t>라인 </a:t>
            </a:r>
            <a:r>
              <a:rPr lang="ko-KR" altLang="ko-KR" dirty="0"/>
              <a:t>배치 조건 입력 필요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 smtClean="0"/>
              <a:t>7. 2000TEU E32 &amp; </a:t>
            </a:r>
            <a:r>
              <a:rPr lang="en-US" altLang="ko-KR" dirty="0"/>
              <a:t>E41</a:t>
            </a:r>
            <a:r>
              <a:rPr lang="ko-KR" altLang="ko-KR" dirty="0" smtClean="0"/>
              <a:t>블록</a:t>
            </a:r>
            <a:r>
              <a:rPr lang="en-US" altLang="ko-KR" dirty="0" smtClean="0"/>
              <a:t>,</a:t>
            </a:r>
            <a:r>
              <a:rPr lang="ko-KR" altLang="ko-KR" dirty="0" smtClean="0"/>
              <a:t> 중</a:t>
            </a:r>
            <a:r>
              <a:rPr lang="en-US" altLang="ko-KR" dirty="0" smtClean="0"/>
              <a:t>/</a:t>
            </a:r>
            <a:r>
              <a:rPr lang="ko-KR" altLang="ko-KR" dirty="0" smtClean="0"/>
              <a:t>대조</a:t>
            </a:r>
            <a:r>
              <a:rPr lang="en-US" altLang="ko-KR" dirty="0" smtClean="0"/>
              <a:t> </a:t>
            </a:r>
            <a:r>
              <a:rPr lang="en-US" altLang="ko-KR" dirty="0"/>
              <a:t>E</a:t>
            </a:r>
            <a:r>
              <a:rPr lang="ko-KR" altLang="ko-KR" dirty="0"/>
              <a:t>라인 </a:t>
            </a:r>
            <a:r>
              <a:rPr lang="ko-KR" altLang="ko-KR" dirty="0" smtClean="0"/>
              <a:t>배치</a:t>
            </a:r>
            <a:endParaRPr lang="ko-KR" altLang="ko-KR" dirty="0"/>
          </a:p>
          <a:p>
            <a:pPr lvl="0"/>
            <a:r>
              <a:rPr lang="en-US" altLang="ko-KR" dirty="0" smtClean="0"/>
              <a:t>8. E32 </a:t>
            </a:r>
            <a:r>
              <a:rPr lang="ko-KR" altLang="ko-KR" dirty="0" err="1" smtClean="0"/>
              <a:t>배치시</a:t>
            </a:r>
            <a:r>
              <a:rPr lang="ko-KR" altLang="ko-KR" dirty="0" smtClean="0"/>
              <a:t> 대조</a:t>
            </a:r>
            <a:r>
              <a:rPr lang="en-US" altLang="ko-KR" dirty="0" smtClean="0"/>
              <a:t> </a:t>
            </a:r>
            <a:r>
              <a:rPr lang="ko-KR" altLang="ko-KR" dirty="0" smtClean="0"/>
              <a:t>기준</a:t>
            </a:r>
            <a:r>
              <a:rPr lang="en-US" altLang="ko-KR" dirty="0" smtClean="0"/>
              <a:t> </a:t>
            </a:r>
            <a:r>
              <a:rPr lang="en-US" altLang="ko-KR" dirty="0"/>
              <a:t>D</a:t>
            </a:r>
            <a:r>
              <a:rPr lang="ko-KR" altLang="ko-KR" dirty="0"/>
              <a:t>라인</a:t>
            </a:r>
            <a:r>
              <a:rPr lang="en-US" altLang="ko-KR" dirty="0"/>
              <a:t> 2</a:t>
            </a:r>
            <a:r>
              <a:rPr lang="ko-KR" altLang="ko-KR" dirty="0"/>
              <a:t>번</a:t>
            </a:r>
            <a:r>
              <a:rPr lang="en-US" altLang="ko-KR" dirty="0"/>
              <a:t>, E</a:t>
            </a:r>
            <a:r>
              <a:rPr lang="ko-KR" altLang="ko-KR" dirty="0"/>
              <a:t>라인</a:t>
            </a:r>
            <a:r>
              <a:rPr lang="en-US" altLang="ko-KR" dirty="0"/>
              <a:t> 1</a:t>
            </a:r>
            <a:r>
              <a:rPr lang="ko-KR" altLang="ko-KR" dirty="0"/>
              <a:t>번 주기로 </a:t>
            </a:r>
            <a:r>
              <a:rPr lang="ko-KR" altLang="ko-KR" dirty="0" smtClean="0"/>
              <a:t>배치</a:t>
            </a:r>
            <a:endParaRPr lang="en-US" altLang="ko-KR" dirty="0"/>
          </a:p>
        </p:txBody>
      </p:sp>
      <p:grpSp>
        <p:nvGrpSpPr>
          <p:cNvPr id="41" name="그룹 40"/>
          <p:cNvGrpSpPr/>
          <p:nvPr/>
        </p:nvGrpSpPr>
        <p:grpSpPr>
          <a:xfrm>
            <a:off x="8111409" y="3645025"/>
            <a:ext cx="3615391" cy="2708106"/>
            <a:chOff x="8111409" y="3645025"/>
            <a:chExt cx="3615391" cy="270810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1409" y="3645025"/>
              <a:ext cx="3615391" cy="2708106"/>
            </a:xfrm>
            <a:prstGeom prst="rect">
              <a:avLst/>
            </a:prstGeom>
          </p:spPr>
        </p:pic>
        <p:cxnSp>
          <p:nvCxnSpPr>
            <p:cNvPr id="39" name="직선 화살표 연결선 38"/>
            <p:cNvCxnSpPr/>
            <p:nvPr/>
          </p:nvCxnSpPr>
          <p:spPr>
            <a:xfrm flipH="1">
              <a:off x="8184232" y="4581128"/>
              <a:ext cx="1152128" cy="1577143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20"/>
            <p:cNvSpPr txBox="1"/>
            <p:nvPr/>
          </p:nvSpPr>
          <p:spPr>
            <a:xfrm>
              <a:off x="8772048" y="3700881"/>
              <a:ext cx="2405950" cy="3765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끝단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5M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크레인 접근 불가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2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보완 사항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1259" y="908720"/>
            <a:ext cx="11043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3-1)</a:t>
            </a:r>
            <a:r>
              <a:rPr lang="ko-KR" altLang="en-US" dirty="0" smtClean="0"/>
              <a:t> 시스템 보완 사항</a:t>
            </a:r>
            <a:endParaRPr lang="en-US" altLang="ko-KR" dirty="0"/>
          </a:p>
          <a:p>
            <a:r>
              <a:rPr lang="ko-KR" altLang="en-US" dirty="0" smtClean="0">
                <a:sym typeface="Wingdings" panose="05000000000000000000" pitchFamily="2" charset="2"/>
              </a:rPr>
              <a:t>▶ 중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대조 블록 </a:t>
            </a:r>
            <a:r>
              <a:rPr lang="en-US" altLang="ko-KR" dirty="0" smtClean="0">
                <a:sym typeface="Wingdings" panose="05000000000000000000" pitchFamily="2" charset="2"/>
              </a:rPr>
              <a:t>SIZE(</a:t>
            </a:r>
            <a:r>
              <a:rPr lang="en-US" altLang="ko-KR" dirty="0" err="1" smtClean="0">
                <a:sym typeface="Wingdings" panose="05000000000000000000" pitchFamily="2" charset="2"/>
              </a:rPr>
              <a:t>LxBxD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및 형상 정보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DATA BASE</a:t>
            </a:r>
            <a:r>
              <a:rPr lang="ko-KR" altLang="en-US" dirty="0" smtClean="0">
                <a:sym typeface="Wingdings" panose="05000000000000000000" pitchFamily="2" charset="2"/>
              </a:rPr>
              <a:t>화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- </a:t>
            </a:r>
            <a:r>
              <a:rPr lang="ko-KR" altLang="en-US" dirty="0" smtClean="0">
                <a:sym typeface="Wingdings" panose="05000000000000000000" pitchFamily="2" charset="2"/>
              </a:rPr>
              <a:t>기본적으로 설계에서 </a:t>
            </a:r>
            <a:r>
              <a:rPr lang="en-US" altLang="ko-KR" dirty="0" smtClean="0">
                <a:sym typeface="Wingdings" panose="05000000000000000000" pitchFamily="2" charset="2"/>
              </a:rPr>
              <a:t>CAD </a:t>
            </a:r>
            <a:r>
              <a:rPr lang="ko-KR" altLang="en-US" dirty="0" smtClean="0">
                <a:sym typeface="Wingdings" panose="05000000000000000000" pitchFamily="2" charset="2"/>
              </a:rPr>
              <a:t>정보 </a:t>
            </a:r>
            <a:r>
              <a:rPr lang="en-US" altLang="ko-KR" dirty="0" smtClean="0">
                <a:sym typeface="Wingdings" panose="05000000000000000000" pitchFamily="2" charset="2"/>
              </a:rPr>
              <a:t>PUBLISHING </a:t>
            </a:r>
            <a:r>
              <a:rPr lang="ko-KR" altLang="en-US" dirty="0" smtClean="0">
                <a:sym typeface="Wingdings" panose="05000000000000000000" pitchFamily="2" charset="2"/>
              </a:rPr>
              <a:t>되어야 </a:t>
            </a:r>
            <a:r>
              <a:rPr lang="ko-KR" altLang="en-US" dirty="0" err="1" smtClean="0">
                <a:sym typeface="Wingdings" panose="05000000000000000000" pitchFamily="2" charset="2"/>
              </a:rPr>
              <a:t>정반배치</a:t>
            </a:r>
            <a:r>
              <a:rPr lang="ko-KR" altLang="en-US" dirty="0" smtClean="0">
                <a:sym typeface="Wingdings" panose="05000000000000000000" pitchFamily="2" charset="2"/>
              </a:rPr>
              <a:t> 형상 반영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(</a:t>
            </a:r>
            <a:r>
              <a:rPr lang="ko-KR" altLang="en-US" dirty="0" smtClean="0">
                <a:sym typeface="Wingdings" panose="05000000000000000000" pitchFamily="2" charset="2"/>
              </a:rPr>
              <a:t>시리즈선임에도 불구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블록 형상 없이 박스 형태로 표현</a:t>
            </a:r>
            <a:r>
              <a:rPr lang="en-US" altLang="ko-KR" dirty="0" smtClean="0">
                <a:sym typeface="Wingdings" panose="05000000000000000000" pitchFamily="2" charset="2"/>
              </a:rPr>
              <a:t>, UNITY  VIZZARD</a:t>
            </a:r>
            <a:r>
              <a:rPr lang="ko-KR" altLang="en-US" dirty="0" smtClean="0">
                <a:sym typeface="Wingdings" panose="05000000000000000000" pitchFamily="2" charset="2"/>
              </a:rPr>
              <a:t>로 변경되어도 동일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    - </a:t>
            </a:r>
            <a:r>
              <a:rPr lang="ko-KR" altLang="en-US" dirty="0" smtClean="0">
                <a:sym typeface="Wingdings" panose="05000000000000000000" pitchFamily="2" charset="2"/>
              </a:rPr>
              <a:t>블록 </a:t>
            </a:r>
            <a:r>
              <a:rPr lang="ko-KR" altLang="en-US" dirty="0" err="1" smtClean="0">
                <a:sym typeface="Wingdings" panose="05000000000000000000" pitchFamily="2" charset="2"/>
              </a:rPr>
              <a:t>배치시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DIVISION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BASE </a:t>
            </a:r>
            <a:r>
              <a:rPr lang="ko-KR" altLang="en-US" dirty="0" smtClean="0">
                <a:sym typeface="Wingdings" panose="05000000000000000000" pitchFamily="2" charset="2"/>
              </a:rPr>
              <a:t>기준에 따라 블록 회전 적용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(</a:t>
            </a:r>
            <a:r>
              <a:rPr lang="ko-KR" altLang="en-US" dirty="0" smtClean="0">
                <a:sym typeface="Wingdings" panose="05000000000000000000" pitchFamily="2" charset="2"/>
              </a:rPr>
              <a:t>외판 </a:t>
            </a:r>
            <a:r>
              <a:rPr lang="en-US" altLang="ko-KR" dirty="0" smtClean="0">
                <a:sym typeface="Wingdings" panose="05000000000000000000" pitchFamily="2" charset="2"/>
              </a:rPr>
              <a:t>BASE</a:t>
            </a:r>
            <a:r>
              <a:rPr lang="ko-KR" altLang="en-US" dirty="0" smtClean="0">
                <a:sym typeface="Wingdings" panose="05000000000000000000" pitchFamily="2" charset="2"/>
              </a:rPr>
              <a:t>의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선형외판과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스마트지그</a:t>
            </a:r>
            <a:r>
              <a:rPr lang="ko-KR" altLang="en-US" dirty="0" smtClean="0">
                <a:sym typeface="Wingdings" panose="05000000000000000000" pitchFamily="2" charset="2"/>
              </a:rPr>
              <a:t> 이용 </a:t>
            </a:r>
            <a:r>
              <a:rPr lang="en-US" altLang="ko-KR" dirty="0" smtClean="0">
                <a:sym typeface="Wingdings" panose="05000000000000000000" pitchFamily="2" charset="2"/>
              </a:rPr>
              <a:t>BASE </a:t>
            </a:r>
            <a:r>
              <a:rPr lang="ko-KR" altLang="en-US" dirty="0" smtClean="0">
                <a:sym typeface="Wingdings" panose="05000000000000000000" pitchFamily="2" charset="2"/>
              </a:rPr>
              <a:t>정보 입력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</a:t>
            </a:r>
            <a:endParaRPr lang="en-US" altLang="ko-KR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069852" y="2132856"/>
            <a:ext cx="5786788" cy="1566724"/>
            <a:chOff x="6069852" y="2222316"/>
            <a:chExt cx="5786788" cy="15667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9852" y="2222316"/>
              <a:ext cx="2978476" cy="15667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536" y="2222316"/>
              <a:ext cx="2770104" cy="1566724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39416" y="2074852"/>
            <a:ext cx="4896544" cy="1570172"/>
            <a:chOff x="839416" y="2218868"/>
            <a:chExt cx="4896544" cy="15701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416" y="2222316"/>
              <a:ext cx="1941815" cy="156672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3632" y="2218868"/>
              <a:ext cx="2952328" cy="15701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41259" y="4365104"/>
            <a:ext cx="1104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▶ </a:t>
            </a:r>
            <a:r>
              <a:rPr lang="ko-KR" altLang="en-US" dirty="0" err="1" smtClean="0">
                <a:sym typeface="Wingdings" panose="05000000000000000000" pitchFamily="2" charset="2"/>
              </a:rPr>
              <a:t>정반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배치시</a:t>
            </a:r>
            <a:r>
              <a:rPr lang="ko-KR" altLang="en-US" dirty="0" smtClean="0">
                <a:sym typeface="Wingdings" panose="05000000000000000000" pitchFamily="2" charset="2"/>
              </a:rPr>
              <a:t> 기본적으로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개월 물량 배치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 </a:t>
            </a:r>
            <a:r>
              <a:rPr lang="ko-KR" altLang="en-US" dirty="0" smtClean="0">
                <a:sym typeface="Wingdings" panose="05000000000000000000" pitchFamily="2" charset="2"/>
              </a:rPr>
              <a:t>도면 </a:t>
            </a:r>
            <a:r>
              <a:rPr lang="ko-KR" altLang="en-US" dirty="0" err="1" smtClean="0">
                <a:sym typeface="Wingdings" panose="05000000000000000000" pitchFamily="2" charset="2"/>
              </a:rPr>
              <a:t>출도전</a:t>
            </a:r>
            <a:r>
              <a:rPr lang="ko-KR" altLang="en-US" dirty="0" smtClean="0">
                <a:sym typeface="Wingdings" panose="05000000000000000000" pitchFamily="2" charset="2"/>
              </a:rPr>
              <a:t> 블록 배치되므로 기본적으로 선종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선형별</a:t>
            </a:r>
            <a:r>
              <a:rPr lang="ko-KR" altLang="en-US" dirty="0" smtClean="0">
                <a:sym typeface="Wingdings" panose="05000000000000000000" pitchFamily="2" charset="2"/>
              </a:rPr>
              <a:t> 블록 </a:t>
            </a:r>
            <a:r>
              <a:rPr lang="en-US" altLang="ko-KR" dirty="0" smtClean="0">
                <a:sym typeface="Wingdings" panose="05000000000000000000" pitchFamily="2" charset="2"/>
              </a:rPr>
              <a:t>2D </a:t>
            </a:r>
            <a:r>
              <a:rPr lang="ko-KR" altLang="en-US" dirty="0" smtClean="0">
                <a:sym typeface="Wingdings" panose="05000000000000000000" pitchFamily="2" charset="2"/>
              </a:rPr>
              <a:t>평면 형상으로 배치 후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</a:t>
            </a:r>
            <a:r>
              <a:rPr lang="ko-KR" altLang="en-US" dirty="0" smtClean="0">
                <a:sym typeface="Wingdings" panose="05000000000000000000" pitchFamily="2" charset="2"/>
              </a:rPr>
              <a:t>도면 </a:t>
            </a:r>
            <a:r>
              <a:rPr lang="ko-KR" altLang="en-US" dirty="0" err="1" smtClean="0">
                <a:sym typeface="Wingdings" panose="05000000000000000000" pitchFamily="2" charset="2"/>
              </a:rPr>
              <a:t>출도시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UPDATE</a:t>
            </a:r>
            <a:r>
              <a:rPr lang="ko-KR" altLang="en-US" dirty="0" smtClean="0">
                <a:sym typeface="Wingdings" panose="05000000000000000000" pitchFamily="2" charset="2"/>
              </a:rPr>
              <a:t> 시스템으로 검토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</a:t>
            </a:r>
            <a:endParaRPr lang="en-US" altLang="ko-KR" dirty="0"/>
          </a:p>
        </p:txBody>
      </p:sp>
      <p:sp>
        <p:nvSpPr>
          <p:cNvPr id="35" name="TextBox 34"/>
          <p:cNvSpPr txBox="1"/>
          <p:nvPr/>
        </p:nvSpPr>
        <p:spPr>
          <a:xfrm>
            <a:off x="479376" y="5661248"/>
            <a:ext cx="111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※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정반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배치시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필연적으로 블록의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형상정보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가 있어야 배치 시뮬레이션이 가능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2027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시스템 보완 사항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1" y="871586"/>
            <a:ext cx="2778621" cy="2764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871587"/>
            <a:ext cx="3905409" cy="5729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66" y="872939"/>
            <a:ext cx="3874143" cy="276282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74241" y="3857868"/>
            <a:ext cx="3770933" cy="2718743"/>
            <a:chOff x="5577181" y="1052737"/>
            <a:chExt cx="7386096" cy="516701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181" y="1052737"/>
              <a:ext cx="7386096" cy="516701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960096" y="2132856"/>
              <a:ext cx="360040" cy="36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35674" y="5760540"/>
              <a:ext cx="2808797" cy="332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sp>
        <p:nvSpPr>
          <p:cNvPr id="27" name="TextBox 4"/>
          <p:cNvSpPr txBox="1"/>
          <p:nvPr/>
        </p:nvSpPr>
        <p:spPr>
          <a:xfrm>
            <a:off x="4532309" y="5115443"/>
            <a:ext cx="2073056" cy="496421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aseline="0" dirty="0" smtClean="0">
                <a:solidFill>
                  <a:schemeClr val="tx1"/>
                </a:solidFill>
              </a:rPr>
              <a:t>- </a:t>
            </a:r>
            <a:r>
              <a:rPr lang="ko-KR" altLang="en-US" sz="1100" baseline="0" dirty="0" err="1" smtClean="0">
                <a:solidFill>
                  <a:schemeClr val="tx1"/>
                </a:solidFill>
              </a:rPr>
              <a:t>핀지그</a:t>
            </a:r>
            <a:r>
              <a:rPr lang="ko-KR" altLang="en-US" sz="11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100" baseline="0" dirty="0">
                <a:solidFill>
                  <a:schemeClr val="tx1"/>
                </a:solidFill>
              </a:rPr>
              <a:t>도면 기준</a:t>
            </a:r>
            <a:endParaRPr lang="en-US" altLang="ko-KR" sz="1100" baseline="0" dirty="0">
              <a:solidFill>
                <a:schemeClr val="tx1"/>
              </a:solidFill>
            </a:endParaRPr>
          </a:p>
          <a:p>
            <a:r>
              <a:rPr lang="en-US" altLang="ko-KR" sz="1100" baseline="0" dirty="0">
                <a:solidFill>
                  <a:srgbClr val="FF0000"/>
                </a:solidFill>
              </a:rPr>
              <a:t>  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baseline="0" dirty="0" smtClean="0">
                <a:solidFill>
                  <a:srgbClr val="FF0000"/>
                </a:solidFill>
              </a:rPr>
              <a:t>최소 </a:t>
            </a:r>
            <a:r>
              <a:rPr lang="en-US" altLang="ko-KR" sz="1100" b="1" baseline="0" dirty="0" smtClean="0">
                <a:solidFill>
                  <a:srgbClr val="FF0000"/>
                </a:solidFill>
              </a:rPr>
              <a:t>14M X17M </a:t>
            </a:r>
            <a:r>
              <a:rPr lang="ko-KR" altLang="en-US" sz="1100" b="1" baseline="0" dirty="0">
                <a:solidFill>
                  <a:srgbClr val="FF0000"/>
                </a:solidFill>
              </a:rPr>
              <a:t>공간 필요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4109" y="1579825"/>
            <a:ext cx="1925507" cy="20220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416480" y="2276872"/>
            <a:ext cx="129614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3026" y="1301135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정반배치</a:t>
            </a:r>
            <a:r>
              <a:rPr lang="ko-KR" altLang="en-US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: 13m x 15m</a:t>
            </a:r>
            <a:endParaRPr lang="en-US" altLang="ko-KR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5519936" y="2349596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BASE </a:t>
            </a:r>
            <a:r>
              <a:rPr lang="ko-KR" altLang="en-US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오류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0137126" y="2015262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BASE </a:t>
            </a:r>
            <a:r>
              <a:rPr lang="ko-KR" altLang="en-US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고려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안된 </a:t>
            </a:r>
            <a:r>
              <a:rPr lang="en-US" altLang="ko-KR" sz="1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SIZE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65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HD 01">
      <a:dk1>
        <a:srgbClr val="0D0D0D"/>
      </a:dk1>
      <a:lt1>
        <a:srgbClr val="FFFFFF"/>
      </a:lt1>
      <a:dk2>
        <a:srgbClr val="3CD52E"/>
      </a:dk2>
      <a:lt2>
        <a:srgbClr val="63666A"/>
      </a:lt2>
      <a:accent1>
        <a:srgbClr val="00AF41"/>
      </a:accent1>
      <a:accent2>
        <a:srgbClr val="00823D"/>
      </a:accent2>
      <a:accent3>
        <a:srgbClr val="002F87"/>
      </a:accent3>
      <a:accent4>
        <a:srgbClr val="002453"/>
      </a:accent4>
      <a:accent5>
        <a:srgbClr val="024638"/>
      </a:accent5>
      <a:accent6>
        <a:srgbClr val="FE192A"/>
      </a:accent6>
      <a:hlink>
        <a:srgbClr val="0563C1"/>
      </a:hlink>
      <a:folHlink>
        <a:srgbClr val="954F72"/>
      </a:folHlink>
    </a:clrScheme>
    <a:fontScheme name="TEXT 02">
      <a:majorFont>
        <a:latin typeface="Noto Sans KR Medium"/>
        <a:ea typeface="Noto Sans KR Medium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514AB023-3E88-45AB-9C44-D3BC96310A44}" vid="{2FD45F26-A038-4DE9-B897-F088B7C0D50C}"/>
    </a:ext>
  </a:extLst>
</a:theme>
</file>

<file path=ppt/theme/theme3.xml><?xml version="1.0" encoding="utf-8"?>
<a:theme xmlns:a="http://schemas.openxmlformats.org/drawingml/2006/main" name="1_디자인 사용자 지정">
  <a:themeElements>
    <a:clrScheme name="HD 01">
      <a:dk1>
        <a:srgbClr val="0D0D0D"/>
      </a:dk1>
      <a:lt1>
        <a:srgbClr val="FFFFFF"/>
      </a:lt1>
      <a:dk2>
        <a:srgbClr val="3CD52E"/>
      </a:dk2>
      <a:lt2>
        <a:srgbClr val="63666A"/>
      </a:lt2>
      <a:accent1>
        <a:srgbClr val="00AF41"/>
      </a:accent1>
      <a:accent2>
        <a:srgbClr val="00823D"/>
      </a:accent2>
      <a:accent3>
        <a:srgbClr val="002F87"/>
      </a:accent3>
      <a:accent4>
        <a:srgbClr val="002453"/>
      </a:accent4>
      <a:accent5>
        <a:srgbClr val="024638"/>
      </a:accent5>
      <a:accent6>
        <a:srgbClr val="FE192A"/>
      </a:accent6>
      <a:hlink>
        <a:srgbClr val="0563C1"/>
      </a:hlink>
      <a:folHlink>
        <a:srgbClr val="954F72"/>
      </a:folHlink>
    </a:clrScheme>
    <a:fontScheme name="TEXT 02">
      <a:majorFont>
        <a:latin typeface="Noto Sans KR Medium"/>
        <a:ea typeface="Noto Sans KR Medium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7856</TotalTime>
  <Words>686</Words>
  <Application>Microsoft Office PowerPoint</Application>
  <PresentationFormat>와이드스크린</PresentationFormat>
  <Paragraphs>85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28" baseType="lpstr">
      <vt:lpstr>HD현대체  Medium</vt:lpstr>
      <vt:lpstr>HD현대체 Bold</vt:lpstr>
      <vt:lpstr>HD현대체 OTF  Light</vt:lpstr>
      <vt:lpstr>HD현대체 OTF  Medium</vt:lpstr>
      <vt:lpstr>Noto Sans KR</vt:lpstr>
      <vt:lpstr>Noto Sans KR Black</vt:lpstr>
      <vt:lpstr>Noto Sans KR Medium</vt:lpstr>
      <vt:lpstr>맑은 고딕</vt:lpstr>
      <vt:lpstr>현대체 Bold</vt:lpstr>
      <vt:lpstr>현대체 Light</vt:lpstr>
      <vt:lpstr>현대체 Medium</vt:lpstr>
      <vt:lpstr>현대체Bold</vt:lpstr>
      <vt:lpstr>현대체Light</vt:lpstr>
      <vt:lpstr>현대체Medium</vt:lpstr>
      <vt:lpstr>Arial</vt:lpstr>
      <vt:lpstr>Wingdings</vt:lpstr>
      <vt:lpstr>디자인 사용자 지정</vt:lpstr>
      <vt:lpstr>1_Default Theme</vt:lpstr>
      <vt:lpstr>1_디자인 사용자 지정</vt:lpstr>
      <vt:lpstr>자동정반배치 (선체조립부)</vt:lpstr>
      <vt:lpstr>1. 목적 및 방향성 </vt:lpstr>
      <vt:lpstr>2. 요구사항 및 고려사항 </vt:lpstr>
      <vt:lpstr>2. 요구사항 및 고려사항</vt:lpstr>
      <vt:lpstr>2. 요구사항 및 고려사항</vt:lpstr>
      <vt:lpstr>3. 각 공장별 제약조건 </vt:lpstr>
      <vt:lpstr>3. 각 공장별 제약조건 </vt:lpstr>
      <vt:lpstr>4. 시스템 보완 사항</vt:lpstr>
      <vt:lpstr>4. 시스템 보완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제조혁신 플랫폼 구축 JDP</dc:title>
  <dc:creator>장정환|책임|사업기획부</dc:creator>
  <cp:lastModifiedBy>김태희|과장|선체조립부</cp:lastModifiedBy>
  <cp:revision>504</cp:revision>
  <cp:lastPrinted>2024-02-15T23:50:37Z</cp:lastPrinted>
  <dcterms:created xsi:type="dcterms:W3CDTF">2023-10-11T05:59:29Z</dcterms:created>
  <dcterms:modified xsi:type="dcterms:W3CDTF">2024-02-26T08:52:25Z</dcterms:modified>
</cp:coreProperties>
</file>